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media/image10.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9" r:id="rId3"/>
    <p:sldId id="258" r:id="rId4"/>
    <p:sldId id="288" r:id="rId5"/>
    <p:sldId id="259" r:id="rId6"/>
    <p:sldId id="286" r:id="rId7"/>
    <p:sldId id="260" r:id="rId8"/>
    <p:sldId id="261" r:id="rId9"/>
    <p:sldId id="262" r:id="rId10"/>
    <p:sldId id="283" r:id="rId11"/>
    <p:sldId id="280" r:id="rId12"/>
    <p:sldId id="276" r:id="rId13"/>
    <p:sldId id="268" r:id="rId14"/>
    <p:sldId id="269" r:id="rId15"/>
    <p:sldId id="291" r:id="rId16"/>
    <p:sldId id="287" r:id="rId17"/>
  </p:sldIdLst>
  <p:sldSz cx="15176500" cy="7772400"/>
  <p:notesSz cx="151765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mikha" initials="S" lastIdx="1" clrIdx="0">
    <p:extLst>
      <p:ext uri="{19B8F6BF-5375-455C-9EA6-DF929625EA0E}">
        <p15:presenceInfo xmlns:p15="http://schemas.microsoft.com/office/powerpoint/2012/main" userId="f930bb528ffb74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60"/>
  </p:normalViewPr>
  <p:slideViewPr>
    <p:cSldViewPr>
      <p:cViewPr varScale="1">
        <p:scale>
          <a:sx n="77" d="100"/>
          <a:sy n="77" d="100"/>
        </p:scale>
        <p:origin x="307"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577013"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8596313" y="0"/>
            <a:ext cx="6577012" cy="388938"/>
          </a:xfrm>
          <a:prstGeom prst="rect">
            <a:avLst/>
          </a:prstGeom>
        </p:spPr>
        <p:txBody>
          <a:bodyPr vert="horz" lIns="91440" tIns="45720" rIns="91440" bIns="45720" rtlCol="0"/>
          <a:lstStyle>
            <a:lvl1pPr algn="r">
              <a:defRPr sz="1200"/>
            </a:lvl1pPr>
          </a:lstStyle>
          <a:p>
            <a:fld id="{6EEECFE3-3FBD-4FBA-AB43-506F2E0E4EA5}" type="datetimeFigureOut">
              <a:rPr lang="en-IN" smtClean="0"/>
              <a:t>25-09-2020</a:t>
            </a:fld>
            <a:endParaRPr lang="en-IN"/>
          </a:p>
        </p:txBody>
      </p:sp>
      <p:sp>
        <p:nvSpPr>
          <p:cNvPr id="4" name="Slide Image Placeholder 3"/>
          <p:cNvSpPr>
            <a:spLocks noGrp="1" noRot="1" noChangeAspect="1"/>
          </p:cNvSpPr>
          <p:nvPr>
            <p:ph type="sldImg" idx="2"/>
          </p:nvPr>
        </p:nvSpPr>
        <p:spPr>
          <a:xfrm>
            <a:off x="5027613" y="971550"/>
            <a:ext cx="51212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517650" y="3740150"/>
            <a:ext cx="1214120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6577013"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8596313" y="7383463"/>
            <a:ext cx="6577012" cy="388937"/>
          </a:xfrm>
          <a:prstGeom prst="rect">
            <a:avLst/>
          </a:prstGeom>
        </p:spPr>
        <p:txBody>
          <a:bodyPr vert="horz" lIns="91440" tIns="45720" rIns="91440" bIns="45720" rtlCol="0" anchor="b"/>
          <a:lstStyle>
            <a:lvl1pPr algn="r">
              <a:defRPr sz="1200"/>
            </a:lvl1pPr>
          </a:lstStyle>
          <a:p>
            <a:fld id="{928984D5-5762-4DC3-A0AF-3B8011893961}" type="slidenum">
              <a:rPr lang="en-IN" smtClean="0"/>
              <a:t>‹#›</a:t>
            </a:fld>
            <a:endParaRPr lang="en-IN"/>
          </a:p>
        </p:txBody>
      </p:sp>
    </p:spTree>
    <p:extLst>
      <p:ext uri="{BB962C8B-B14F-4D97-AF65-F5344CB8AC3E}">
        <p14:creationId xmlns:p14="http://schemas.microsoft.com/office/powerpoint/2010/main" val="32961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8984D5-5762-4DC3-A0AF-3B8011893961}" type="slidenum">
              <a:rPr lang="en-IN" smtClean="0"/>
              <a:t>1</a:t>
            </a:fld>
            <a:endParaRPr lang="en-IN"/>
          </a:p>
        </p:txBody>
      </p:sp>
    </p:spTree>
    <p:extLst>
      <p:ext uri="{BB962C8B-B14F-4D97-AF65-F5344CB8AC3E}">
        <p14:creationId xmlns:p14="http://schemas.microsoft.com/office/powerpoint/2010/main" val="357653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8984D5-5762-4DC3-A0AF-3B8011893961}" type="slidenum">
              <a:rPr lang="en-IN" smtClean="0"/>
              <a:t>5</a:t>
            </a:fld>
            <a:endParaRPr lang="en-IN"/>
          </a:p>
        </p:txBody>
      </p:sp>
    </p:spTree>
    <p:extLst>
      <p:ext uri="{BB962C8B-B14F-4D97-AF65-F5344CB8AC3E}">
        <p14:creationId xmlns:p14="http://schemas.microsoft.com/office/powerpoint/2010/main" val="353852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8984D5-5762-4DC3-A0AF-3B8011893961}" type="slidenum">
              <a:rPr lang="en-IN" smtClean="0"/>
              <a:t>6</a:t>
            </a:fld>
            <a:endParaRPr lang="en-IN"/>
          </a:p>
        </p:txBody>
      </p:sp>
    </p:spTree>
    <p:extLst>
      <p:ext uri="{BB962C8B-B14F-4D97-AF65-F5344CB8AC3E}">
        <p14:creationId xmlns:p14="http://schemas.microsoft.com/office/powerpoint/2010/main" val="48134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8984D5-5762-4DC3-A0AF-3B8011893961}" type="slidenum">
              <a:rPr lang="en-IN" smtClean="0"/>
              <a:t>14</a:t>
            </a:fld>
            <a:endParaRPr lang="en-IN"/>
          </a:p>
        </p:txBody>
      </p:sp>
    </p:spTree>
    <p:extLst>
      <p:ext uri="{BB962C8B-B14F-4D97-AF65-F5344CB8AC3E}">
        <p14:creationId xmlns:p14="http://schemas.microsoft.com/office/powerpoint/2010/main" val="102072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8984D5-5762-4DC3-A0AF-3B8011893961}" type="slidenum">
              <a:rPr lang="en-IN" smtClean="0"/>
              <a:t>16</a:t>
            </a:fld>
            <a:endParaRPr lang="en-IN"/>
          </a:p>
        </p:txBody>
      </p:sp>
    </p:spTree>
    <p:extLst>
      <p:ext uri="{BB962C8B-B14F-4D97-AF65-F5344CB8AC3E}">
        <p14:creationId xmlns:p14="http://schemas.microsoft.com/office/powerpoint/2010/main" val="361482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0910" y="7567930"/>
            <a:ext cx="5382260" cy="147320"/>
          </a:xfrm>
          <a:custGeom>
            <a:avLst/>
            <a:gdLst/>
            <a:ahLst/>
            <a:cxnLst/>
            <a:rect l="l" t="t" r="r" b="b"/>
            <a:pathLst>
              <a:path w="5382259" h="147320">
                <a:moveTo>
                  <a:pt x="0" y="147320"/>
                </a:moveTo>
                <a:lnTo>
                  <a:pt x="5382260" y="147320"/>
                </a:lnTo>
                <a:lnTo>
                  <a:pt x="5382260" y="0"/>
                </a:lnTo>
                <a:lnTo>
                  <a:pt x="0" y="0"/>
                </a:lnTo>
                <a:lnTo>
                  <a:pt x="0" y="147320"/>
                </a:lnTo>
                <a:close/>
              </a:path>
            </a:pathLst>
          </a:custGeom>
          <a:solidFill>
            <a:srgbClr val="F74F21"/>
          </a:solidFill>
        </p:spPr>
        <p:txBody>
          <a:bodyPr wrap="square" lIns="0" tIns="0" rIns="0" bIns="0" rtlCol="0"/>
          <a:lstStyle/>
          <a:p>
            <a:endParaRPr dirty="0"/>
          </a:p>
        </p:txBody>
      </p:sp>
      <p:sp>
        <p:nvSpPr>
          <p:cNvPr id="17" name="bk object 17"/>
          <p:cNvSpPr/>
          <p:nvPr/>
        </p:nvSpPr>
        <p:spPr>
          <a:xfrm>
            <a:off x="6350" y="7567930"/>
            <a:ext cx="161290" cy="147320"/>
          </a:xfrm>
          <a:custGeom>
            <a:avLst/>
            <a:gdLst/>
            <a:ahLst/>
            <a:cxnLst/>
            <a:rect l="l" t="t" r="r" b="b"/>
            <a:pathLst>
              <a:path w="161290" h="147320">
                <a:moveTo>
                  <a:pt x="0" y="147320"/>
                </a:moveTo>
                <a:lnTo>
                  <a:pt x="161036" y="147320"/>
                </a:lnTo>
                <a:lnTo>
                  <a:pt x="161036" y="0"/>
                </a:lnTo>
                <a:lnTo>
                  <a:pt x="0" y="0"/>
                </a:lnTo>
                <a:lnTo>
                  <a:pt x="0" y="147320"/>
                </a:lnTo>
                <a:close/>
              </a:path>
            </a:pathLst>
          </a:custGeom>
          <a:solidFill>
            <a:srgbClr val="F74F21"/>
          </a:solidFill>
        </p:spPr>
        <p:txBody>
          <a:bodyPr wrap="square" lIns="0" tIns="0" rIns="0" bIns="0" rtlCol="0"/>
          <a:lstStyle/>
          <a:p>
            <a:endParaRPr dirty="0"/>
          </a:p>
        </p:txBody>
      </p:sp>
      <p:sp>
        <p:nvSpPr>
          <p:cNvPr id="18" name="bk object 18"/>
          <p:cNvSpPr/>
          <p:nvPr/>
        </p:nvSpPr>
        <p:spPr>
          <a:xfrm>
            <a:off x="7595869" y="7567930"/>
            <a:ext cx="5821680" cy="147320"/>
          </a:xfrm>
          <a:custGeom>
            <a:avLst/>
            <a:gdLst/>
            <a:ahLst/>
            <a:cxnLst/>
            <a:rect l="l" t="t" r="r" b="b"/>
            <a:pathLst>
              <a:path w="5821680" h="147320">
                <a:moveTo>
                  <a:pt x="5821172" y="147320"/>
                </a:moveTo>
                <a:lnTo>
                  <a:pt x="0" y="147320"/>
                </a:lnTo>
                <a:lnTo>
                  <a:pt x="0" y="0"/>
                </a:lnTo>
                <a:lnTo>
                  <a:pt x="5821172" y="0"/>
                </a:lnTo>
                <a:lnTo>
                  <a:pt x="5821172" y="147320"/>
                </a:lnTo>
                <a:close/>
              </a:path>
            </a:pathLst>
          </a:custGeom>
          <a:solidFill>
            <a:srgbClr val="F74F21"/>
          </a:solidFill>
        </p:spPr>
        <p:txBody>
          <a:bodyPr wrap="square" lIns="0" tIns="0" rIns="0" bIns="0" rtlCol="0"/>
          <a:lstStyle/>
          <a:p>
            <a:endParaRPr dirty="0"/>
          </a:p>
        </p:txBody>
      </p:sp>
      <p:sp>
        <p:nvSpPr>
          <p:cNvPr id="19" name="bk object 19"/>
          <p:cNvSpPr/>
          <p:nvPr/>
        </p:nvSpPr>
        <p:spPr>
          <a:xfrm>
            <a:off x="15011654" y="7567930"/>
            <a:ext cx="161290" cy="147320"/>
          </a:xfrm>
          <a:custGeom>
            <a:avLst/>
            <a:gdLst/>
            <a:ahLst/>
            <a:cxnLst/>
            <a:rect l="l" t="t" r="r" b="b"/>
            <a:pathLst>
              <a:path w="161290" h="147320">
                <a:moveTo>
                  <a:pt x="161036" y="147320"/>
                </a:moveTo>
                <a:lnTo>
                  <a:pt x="0" y="147320"/>
                </a:lnTo>
                <a:lnTo>
                  <a:pt x="0" y="0"/>
                </a:lnTo>
                <a:lnTo>
                  <a:pt x="161036" y="0"/>
                </a:lnTo>
                <a:lnTo>
                  <a:pt x="161036" y="147320"/>
                </a:lnTo>
                <a:close/>
              </a:path>
            </a:pathLst>
          </a:custGeom>
          <a:solidFill>
            <a:srgbClr val="F74F21"/>
          </a:solidFill>
        </p:spPr>
        <p:txBody>
          <a:bodyPr wrap="square" lIns="0" tIns="0" rIns="0" bIns="0" rtlCol="0"/>
          <a:lstStyle/>
          <a:p>
            <a:endParaRPr dirty="0"/>
          </a:p>
        </p:txBody>
      </p:sp>
      <p:sp>
        <p:nvSpPr>
          <p:cNvPr id="20" name="bk object 20"/>
          <p:cNvSpPr/>
          <p:nvPr/>
        </p:nvSpPr>
        <p:spPr>
          <a:xfrm>
            <a:off x="7589519" y="0"/>
            <a:ext cx="0" cy="4394200"/>
          </a:xfrm>
          <a:custGeom>
            <a:avLst/>
            <a:gdLst/>
            <a:ahLst/>
            <a:cxnLst/>
            <a:rect l="l" t="t" r="r" b="b"/>
            <a:pathLst>
              <a:path h="4394200">
                <a:moveTo>
                  <a:pt x="0" y="0"/>
                </a:moveTo>
                <a:lnTo>
                  <a:pt x="0" y="4393742"/>
                </a:lnTo>
              </a:path>
            </a:pathLst>
          </a:custGeom>
          <a:ln w="3175">
            <a:solidFill>
              <a:srgbClr val="4C4D4F"/>
            </a:solidFill>
          </a:ln>
        </p:spPr>
        <p:txBody>
          <a:bodyPr wrap="square" lIns="0" tIns="0" rIns="0" bIns="0" rtlCol="0"/>
          <a:lstStyle/>
          <a:p>
            <a:endParaRPr dirty="0"/>
          </a:p>
        </p:txBody>
      </p:sp>
      <p:sp>
        <p:nvSpPr>
          <p:cNvPr id="21" name="bk object 21"/>
          <p:cNvSpPr/>
          <p:nvPr/>
        </p:nvSpPr>
        <p:spPr>
          <a:xfrm>
            <a:off x="7589519" y="4855451"/>
            <a:ext cx="0" cy="2917190"/>
          </a:xfrm>
          <a:custGeom>
            <a:avLst/>
            <a:gdLst/>
            <a:ahLst/>
            <a:cxnLst/>
            <a:rect l="l" t="t" r="r" b="b"/>
            <a:pathLst>
              <a:path h="2917190">
                <a:moveTo>
                  <a:pt x="0" y="0"/>
                </a:moveTo>
                <a:lnTo>
                  <a:pt x="0" y="2916948"/>
                </a:lnTo>
              </a:path>
            </a:pathLst>
          </a:custGeom>
          <a:ln w="3175">
            <a:solidFill>
              <a:srgbClr val="4C4D4F"/>
            </a:solidFill>
          </a:ln>
        </p:spPr>
        <p:txBody>
          <a:bodyPr wrap="square" lIns="0" tIns="0" rIns="0" bIns="0" rtlCol="0"/>
          <a:lstStyle/>
          <a:p>
            <a:endParaRPr dirty="0"/>
          </a:p>
        </p:txBody>
      </p:sp>
      <p:sp>
        <p:nvSpPr>
          <p:cNvPr id="22" name="bk object 22"/>
          <p:cNvSpPr/>
          <p:nvPr/>
        </p:nvSpPr>
        <p:spPr>
          <a:xfrm>
            <a:off x="4261103" y="4393742"/>
            <a:ext cx="3330575" cy="462280"/>
          </a:xfrm>
          <a:custGeom>
            <a:avLst/>
            <a:gdLst/>
            <a:ahLst/>
            <a:cxnLst/>
            <a:rect l="l" t="t" r="r" b="b"/>
            <a:pathLst>
              <a:path w="3330575" h="462279">
                <a:moveTo>
                  <a:pt x="0" y="461708"/>
                </a:moveTo>
                <a:lnTo>
                  <a:pt x="3330003" y="461708"/>
                </a:lnTo>
                <a:lnTo>
                  <a:pt x="3330003" y="0"/>
                </a:lnTo>
                <a:lnTo>
                  <a:pt x="0" y="0"/>
                </a:lnTo>
                <a:lnTo>
                  <a:pt x="0" y="461708"/>
                </a:lnTo>
                <a:close/>
              </a:path>
            </a:pathLst>
          </a:custGeom>
          <a:solidFill>
            <a:srgbClr val="EDEDEE"/>
          </a:solidFill>
        </p:spPr>
        <p:txBody>
          <a:bodyPr wrap="square" lIns="0" tIns="0" rIns="0" bIns="0" rtlCol="0"/>
          <a:lstStyle/>
          <a:p>
            <a:endParaRPr dirty="0"/>
          </a:p>
        </p:txBody>
      </p:sp>
      <p:sp>
        <p:nvSpPr>
          <p:cNvPr id="23" name="bk object 23"/>
          <p:cNvSpPr/>
          <p:nvPr/>
        </p:nvSpPr>
        <p:spPr>
          <a:xfrm>
            <a:off x="0" y="5580989"/>
            <a:ext cx="3987165" cy="321310"/>
          </a:xfrm>
          <a:custGeom>
            <a:avLst/>
            <a:gdLst/>
            <a:ahLst/>
            <a:cxnLst/>
            <a:rect l="l" t="t" r="r" b="b"/>
            <a:pathLst>
              <a:path w="3987165" h="321310">
                <a:moveTo>
                  <a:pt x="0" y="320954"/>
                </a:moveTo>
                <a:lnTo>
                  <a:pt x="3986784" y="320954"/>
                </a:lnTo>
                <a:lnTo>
                  <a:pt x="3986784" y="0"/>
                </a:lnTo>
                <a:lnTo>
                  <a:pt x="0" y="0"/>
                </a:lnTo>
                <a:lnTo>
                  <a:pt x="0" y="320954"/>
                </a:lnTo>
                <a:close/>
              </a:path>
            </a:pathLst>
          </a:custGeom>
          <a:solidFill>
            <a:srgbClr val="EDEDEE"/>
          </a:solidFill>
        </p:spPr>
        <p:txBody>
          <a:bodyPr wrap="square" lIns="0" tIns="0" rIns="0" bIns="0" rtlCol="0"/>
          <a:lstStyle/>
          <a:p>
            <a:endParaRPr dirty="0"/>
          </a:p>
        </p:txBody>
      </p:sp>
      <p:sp>
        <p:nvSpPr>
          <p:cNvPr id="24" name="bk object 24"/>
          <p:cNvSpPr/>
          <p:nvPr/>
        </p:nvSpPr>
        <p:spPr>
          <a:xfrm>
            <a:off x="266700" y="6032741"/>
            <a:ext cx="7315200" cy="1377315"/>
          </a:xfrm>
          <a:custGeom>
            <a:avLst/>
            <a:gdLst/>
            <a:ahLst/>
            <a:cxnLst/>
            <a:rect l="l" t="t" r="r" b="b"/>
            <a:pathLst>
              <a:path w="7315200" h="1377315">
                <a:moveTo>
                  <a:pt x="0" y="1377200"/>
                </a:moveTo>
                <a:lnTo>
                  <a:pt x="7314882" y="1377200"/>
                </a:lnTo>
                <a:lnTo>
                  <a:pt x="7314882" y="0"/>
                </a:lnTo>
                <a:lnTo>
                  <a:pt x="0" y="0"/>
                </a:lnTo>
                <a:lnTo>
                  <a:pt x="0" y="1377200"/>
                </a:lnTo>
                <a:close/>
              </a:path>
            </a:pathLst>
          </a:custGeom>
          <a:solidFill>
            <a:srgbClr val="EDEDEE"/>
          </a:solidFill>
        </p:spPr>
        <p:txBody>
          <a:bodyPr wrap="square" lIns="0" tIns="0" rIns="0" bIns="0" rtlCol="0"/>
          <a:lstStyle/>
          <a:p>
            <a:endParaRPr dirty="0"/>
          </a:p>
        </p:txBody>
      </p:sp>
      <p:sp>
        <p:nvSpPr>
          <p:cNvPr id="25" name="bk object 25"/>
          <p:cNvSpPr/>
          <p:nvPr/>
        </p:nvSpPr>
        <p:spPr>
          <a:xfrm>
            <a:off x="5572759" y="6096000"/>
            <a:ext cx="1559560" cy="1261871"/>
          </a:xfrm>
          <a:prstGeom prst="rect">
            <a:avLst/>
          </a:prstGeom>
          <a:blipFill>
            <a:blip r:embed="rId2" cstate="print"/>
            <a:stretch>
              <a:fillRect/>
            </a:stretch>
          </a:blipFill>
        </p:spPr>
        <p:txBody>
          <a:bodyPr wrap="square" lIns="0" tIns="0" rIns="0" bIns="0" rtlCol="0"/>
          <a:lstStyle/>
          <a:p>
            <a:endParaRPr dirty="0"/>
          </a:p>
        </p:txBody>
      </p:sp>
      <p:sp>
        <p:nvSpPr>
          <p:cNvPr id="26" name="bk object 26"/>
          <p:cNvSpPr/>
          <p:nvPr/>
        </p:nvSpPr>
        <p:spPr>
          <a:xfrm>
            <a:off x="3824287" y="6096000"/>
            <a:ext cx="1681796" cy="1261871"/>
          </a:xfrm>
          <a:prstGeom prst="rect">
            <a:avLst/>
          </a:prstGeom>
          <a:blipFill>
            <a:blip r:embed="rId3" cstate="print"/>
            <a:stretch>
              <a:fillRect/>
            </a:stretch>
          </a:blipFill>
        </p:spPr>
        <p:txBody>
          <a:bodyPr wrap="square" lIns="0" tIns="0" rIns="0" bIns="0" rtlCol="0"/>
          <a:lstStyle/>
          <a:p>
            <a:endParaRPr dirty="0"/>
          </a:p>
        </p:txBody>
      </p:sp>
      <p:sp>
        <p:nvSpPr>
          <p:cNvPr id="27" name="bk object 27"/>
          <p:cNvSpPr/>
          <p:nvPr/>
        </p:nvSpPr>
        <p:spPr>
          <a:xfrm>
            <a:off x="2075814" y="6759435"/>
            <a:ext cx="1682495" cy="594372"/>
          </a:xfrm>
          <a:prstGeom prst="rect">
            <a:avLst/>
          </a:prstGeom>
          <a:blipFill>
            <a:blip r:embed="rId4" cstate="print"/>
            <a:stretch>
              <a:fillRect/>
            </a:stretch>
          </a:blipFill>
        </p:spPr>
        <p:txBody>
          <a:bodyPr wrap="square" lIns="0" tIns="0" rIns="0" bIns="0" rtlCol="0"/>
          <a:lstStyle/>
          <a:p>
            <a:endParaRPr dirty="0"/>
          </a:p>
        </p:txBody>
      </p:sp>
      <p:sp>
        <p:nvSpPr>
          <p:cNvPr id="28" name="bk object 28"/>
          <p:cNvSpPr/>
          <p:nvPr/>
        </p:nvSpPr>
        <p:spPr>
          <a:xfrm>
            <a:off x="2075814" y="6096000"/>
            <a:ext cx="1682495" cy="630948"/>
          </a:xfrm>
          <a:prstGeom prst="rect">
            <a:avLst/>
          </a:prstGeom>
          <a:blipFill>
            <a:blip r:embed="rId5" cstate="print"/>
            <a:stretch>
              <a:fillRect/>
            </a:stretch>
          </a:blipFill>
        </p:spPr>
        <p:txBody>
          <a:bodyPr wrap="square" lIns="0" tIns="0" rIns="0" bIns="0" rtlCol="0"/>
          <a:lstStyle/>
          <a:p>
            <a:endParaRPr dirty="0"/>
          </a:p>
        </p:txBody>
      </p:sp>
      <p:sp>
        <p:nvSpPr>
          <p:cNvPr id="29" name="bk object 29"/>
          <p:cNvSpPr/>
          <p:nvPr/>
        </p:nvSpPr>
        <p:spPr>
          <a:xfrm>
            <a:off x="327342" y="6096000"/>
            <a:ext cx="1681795" cy="1261871"/>
          </a:xfrm>
          <a:prstGeom prst="rect">
            <a:avLst/>
          </a:prstGeom>
          <a:blipFill>
            <a:blip r:embed="rId6" cstate="print"/>
            <a:stretch>
              <a:fillRect/>
            </a:stretch>
          </a:blipFill>
        </p:spPr>
        <p:txBody>
          <a:bodyPr wrap="square" lIns="0" tIns="0" rIns="0" bIns="0" rtlCol="0"/>
          <a:lstStyle/>
          <a:p>
            <a:endParaRPr dirty="0"/>
          </a:p>
        </p:txBody>
      </p:sp>
      <p:sp>
        <p:nvSpPr>
          <p:cNvPr id="2" name="Holder 2"/>
          <p:cNvSpPr>
            <a:spLocks noGrp="1"/>
          </p:cNvSpPr>
          <p:nvPr>
            <p:ph type="ctrTitle"/>
          </p:nvPr>
        </p:nvSpPr>
        <p:spPr>
          <a:xfrm>
            <a:off x="1258846" y="456997"/>
            <a:ext cx="2423795" cy="391159"/>
          </a:xfrm>
          <a:prstGeom prst="rect">
            <a:avLst/>
          </a:prstGeom>
        </p:spPr>
        <p:txBody>
          <a:bodyPr wrap="square" lIns="0" tIns="0" rIns="0" bIns="0">
            <a:spAutoFit/>
          </a:bodyPr>
          <a:lstStyle>
            <a:lvl1pPr>
              <a:defRPr sz="2400" b="0" i="0">
                <a:solidFill>
                  <a:srgbClr val="F74F21"/>
                </a:solidFill>
                <a:latin typeface="Segoe UI Semilight"/>
                <a:cs typeface="Segoe UI Semilight"/>
              </a:defRPr>
            </a:lvl1pPr>
          </a:lstStyle>
          <a:p>
            <a:endParaRPr/>
          </a:p>
        </p:txBody>
      </p:sp>
      <p:sp>
        <p:nvSpPr>
          <p:cNvPr id="3" name="Holder 3"/>
          <p:cNvSpPr>
            <a:spLocks noGrp="1"/>
          </p:cNvSpPr>
          <p:nvPr>
            <p:ph type="subTitle" idx="4"/>
          </p:nvPr>
        </p:nvSpPr>
        <p:spPr>
          <a:xfrm>
            <a:off x="1139190" y="4352544"/>
            <a:ext cx="531622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0910" y="7567930"/>
            <a:ext cx="5382260" cy="147320"/>
          </a:xfrm>
          <a:custGeom>
            <a:avLst/>
            <a:gdLst/>
            <a:ahLst/>
            <a:cxnLst/>
            <a:rect l="l" t="t" r="r" b="b"/>
            <a:pathLst>
              <a:path w="5382259" h="147320">
                <a:moveTo>
                  <a:pt x="0" y="147320"/>
                </a:moveTo>
                <a:lnTo>
                  <a:pt x="5382260" y="147320"/>
                </a:lnTo>
                <a:lnTo>
                  <a:pt x="5382260" y="0"/>
                </a:lnTo>
                <a:lnTo>
                  <a:pt x="0" y="0"/>
                </a:lnTo>
                <a:lnTo>
                  <a:pt x="0" y="147320"/>
                </a:lnTo>
                <a:close/>
              </a:path>
            </a:pathLst>
          </a:custGeom>
          <a:solidFill>
            <a:srgbClr val="F74F21"/>
          </a:solidFill>
        </p:spPr>
        <p:txBody>
          <a:bodyPr wrap="square" lIns="0" tIns="0" rIns="0" bIns="0" rtlCol="0"/>
          <a:lstStyle/>
          <a:p>
            <a:endParaRPr dirty="0"/>
          </a:p>
        </p:txBody>
      </p:sp>
      <p:sp>
        <p:nvSpPr>
          <p:cNvPr id="17" name="bk object 17"/>
          <p:cNvSpPr/>
          <p:nvPr/>
        </p:nvSpPr>
        <p:spPr>
          <a:xfrm>
            <a:off x="6350" y="7567930"/>
            <a:ext cx="161290" cy="147320"/>
          </a:xfrm>
          <a:custGeom>
            <a:avLst/>
            <a:gdLst/>
            <a:ahLst/>
            <a:cxnLst/>
            <a:rect l="l" t="t" r="r" b="b"/>
            <a:pathLst>
              <a:path w="161290" h="147320">
                <a:moveTo>
                  <a:pt x="0" y="147320"/>
                </a:moveTo>
                <a:lnTo>
                  <a:pt x="161036" y="147320"/>
                </a:lnTo>
                <a:lnTo>
                  <a:pt x="161036" y="0"/>
                </a:lnTo>
                <a:lnTo>
                  <a:pt x="0" y="0"/>
                </a:lnTo>
                <a:lnTo>
                  <a:pt x="0" y="147320"/>
                </a:lnTo>
                <a:close/>
              </a:path>
            </a:pathLst>
          </a:custGeom>
          <a:solidFill>
            <a:srgbClr val="F74F21"/>
          </a:solidFill>
        </p:spPr>
        <p:txBody>
          <a:bodyPr wrap="square" lIns="0" tIns="0" rIns="0" bIns="0" rtlCol="0"/>
          <a:lstStyle/>
          <a:p>
            <a:endParaRPr dirty="0"/>
          </a:p>
        </p:txBody>
      </p:sp>
      <p:sp>
        <p:nvSpPr>
          <p:cNvPr id="18" name="bk object 18"/>
          <p:cNvSpPr/>
          <p:nvPr/>
        </p:nvSpPr>
        <p:spPr>
          <a:xfrm>
            <a:off x="7595869" y="7567930"/>
            <a:ext cx="5821680" cy="147320"/>
          </a:xfrm>
          <a:custGeom>
            <a:avLst/>
            <a:gdLst/>
            <a:ahLst/>
            <a:cxnLst/>
            <a:rect l="l" t="t" r="r" b="b"/>
            <a:pathLst>
              <a:path w="5821680" h="147320">
                <a:moveTo>
                  <a:pt x="5821172" y="147320"/>
                </a:moveTo>
                <a:lnTo>
                  <a:pt x="0" y="147320"/>
                </a:lnTo>
                <a:lnTo>
                  <a:pt x="0" y="0"/>
                </a:lnTo>
                <a:lnTo>
                  <a:pt x="5821172" y="0"/>
                </a:lnTo>
                <a:lnTo>
                  <a:pt x="5821172" y="147320"/>
                </a:lnTo>
                <a:close/>
              </a:path>
            </a:pathLst>
          </a:custGeom>
          <a:solidFill>
            <a:srgbClr val="F74F21"/>
          </a:solidFill>
        </p:spPr>
        <p:txBody>
          <a:bodyPr wrap="square" lIns="0" tIns="0" rIns="0" bIns="0" rtlCol="0"/>
          <a:lstStyle/>
          <a:p>
            <a:endParaRPr dirty="0"/>
          </a:p>
        </p:txBody>
      </p:sp>
      <p:sp>
        <p:nvSpPr>
          <p:cNvPr id="19" name="bk object 19"/>
          <p:cNvSpPr/>
          <p:nvPr/>
        </p:nvSpPr>
        <p:spPr>
          <a:xfrm>
            <a:off x="15011654" y="7567930"/>
            <a:ext cx="161290" cy="147320"/>
          </a:xfrm>
          <a:custGeom>
            <a:avLst/>
            <a:gdLst/>
            <a:ahLst/>
            <a:cxnLst/>
            <a:rect l="l" t="t" r="r" b="b"/>
            <a:pathLst>
              <a:path w="161290" h="147320">
                <a:moveTo>
                  <a:pt x="161036" y="147320"/>
                </a:moveTo>
                <a:lnTo>
                  <a:pt x="0" y="147320"/>
                </a:lnTo>
                <a:lnTo>
                  <a:pt x="0" y="0"/>
                </a:lnTo>
                <a:lnTo>
                  <a:pt x="161036" y="0"/>
                </a:lnTo>
                <a:lnTo>
                  <a:pt x="161036" y="147320"/>
                </a:lnTo>
                <a:close/>
              </a:path>
            </a:pathLst>
          </a:custGeom>
          <a:solidFill>
            <a:srgbClr val="F74F21"/>
          </a:solidFill>
        </p:spPr>
        <p:txBody>
          <a:bodyPr wrap="square" lIns="0" tIns="0" rIns="0" bIns="0" rtlCol="0"/>
          <a:lstStyle/>
          <a:p>
            <a:endParaRPr dirty="0"/>
          </a:p>
        </p:txBody>
      </p:sp>
      <p:sp>
        <p:nvSpPr>
          <p:cNvPr id="20" name="bk object 20"/>
          <p:cNvSpPr/>
          <p:nvPr/>
        </p:nvSpPr>
        <p:spPr>
          <a:xfrm>
            <a:off x="7589519" y="0"/>
            <a:ext cx="0" cy="7772400"/>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2400" b="0" i="0">
                <a:solidFill>
                  <a:srgbClr val="848688"/>
                </a:solidFill>
                <a:latin typeface="Segoe UI Semilight"/>
                <a:cs typeface="Segoe UI Sem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0910" y="7567930"/>
            <a:ext cx="5382260" cy="147320"/>
          </a:xfrm>
          <a:custGeom>
            <a:avLst/>
            <a:gdLst/>
            <a:ahLst/>
            <a:cxnLst/>
            <a:rect l="l" t="t" r="r" b="b"/>
            <a:pathLst>
              <a:path w="5382259" h="147320">
                <a:moveTo>
                  <a:pt x="0" y="147320"/>
                </a:moveTo>
                <a:lnTo>
                  <a:pt x="5382260" y="147320"/>
                </a:lnTo>
                <a:lnTo>
                  <a:pt x="5382260" y="0"/>
                </a:lnTo>
                <a:lnTo>
                  <a:pt x="0" y="0"/>
                </a:lnTo>
                <a:lnTo>
                  <a:pt x="0" y="147320"/>
                </a:lnTo>
                <a:close/>
              </a:path>
            </a:pathLst>
          </a:custGeom>
          <a:solidFill>
            <a:srgbClr val="F74F21"/>
          </a:solidFill>
        </p:spPr>
        <p:txBody>
          <a:bodyPr wrap="square" lIns="0" tIns="0" rIns="0" bIns="0" rtlCol="0"/>
          <a:lstStyle/>
          <a:p>
            <a:endParaRPr dirty="0"/>
          </a:p>
        </p:txBody>
      </p:sp>
      <p:sp>
        <p:nvSpPr>
          <p:cNvPr id="17" name="bk object 17"/>
          <p:cNvSpPr/>
          <p:nvPr/>
        </p:nvSpPr>
        <p:spPr>
          <a:xfrm>
            <a:off x="6350" y="7567930"/>
            <a:ext cx="161290" cy="147320"/>
          </a:xfrm>
          <a:custGeom>
            <a:avLst/>
            <a:gdLst/>
            <a:ahLst/>
            <a:cxnLst/>
            <a:rect l="l" t="t" r="r" b="b"/>
            <a:pathLst>
              <a:path w="161290" h="147320">
                <a:moveTo>
                  <a:pt x="0" y="147320"/>
                </a:moveTo>
                <a:lnTo>
                  <a:pt x="161036" y="147320"/>
                </a:lnTo>
                <a:lnTo>
                  <a:pt x="161036" y="0"/>
                </a:lnTo>
                <a:lnTo>
                  <a:pt x="0" y="0"/>
                </a:lnTo>
                <a:lnTo>
                  <a:pt x="0" y="147320"/>
                </a:lnTo>
                <a:close/>
              </a:path>
            </a:pathLst>
          </a:custGeom>
          <a:solidFill>
            <a:srgbClr val="F74F21"/>
          </a:solidFill>
        </p:spPr>
        <p:txBody>
          <a:bodyPr wrap="square" lIns="0" tIns="0" rIns="0" bIns="0" rtlCol="0"/>
          <a:lstStyle/>
          <a:p>
            <a:endParaRPr dirty="0"/>
          </a:p>
        </p:txBody>
      </p:sp>
      <p:sp>
        <p:nvSpPr>
          <p:cNvPr id="18" name="bk object 18"/>
          <p:cNvSpPr/>
          <p:nvPr/>
        </p:nvSpPr>
        <p:spPr>
          <a:xfrm>
            <a:off x="7595869" y="7567930"/>
            <a:ext cx="5821680" cy="147320"/>
          </a:xfrm>
          <a:custGeom>
            <a:avLst/>
            <a:gdLst/>
            <a:ahLst/>
            <a:cxnLst/>
            <a:rect l="l" t="t" r="r" b="b"/>
            <a:pathLst>
              <a:path w="5821680" h="147320">
                <a:moveTo>
                  <a:pt x="5821172" y="147320"/>
                </a:moveTo>
                <a:lnTo>
                  <a:pt x="0" y="147320"/>
                </a:lnTo>
                <a:lnTo>
                  <a:pt x="0" y="0"/>
                </a:lnTo>
                <a:lnTo>
                  <a:pt x="5821172" y="0"/>
                </a:lnTo>
                <a:lnTo>
                  <a:pt x="5821172" y="147320"/>
                </a:lnTo>
                <a:close/>
              </a:path>
            </a:pathLst>
          </a:custGeom>
          <a:solidFill>
            <a:srgbClr val="F74F21"/>
          </a:solidFill>
        </p:spPr>
        <p:txBody>
          <a:bodyPr wrap="square" lIns="0" tIns="0" rIns="0" bIns="0" rtlCol="0"/>
          <a:lstStyle/>
          <a:p>
            <a:endParaRPr dirty="0"/>
          </a:p>
        </p:txBody>
      </p:sp>
      <p:sp>
        <p:nvSpPr>
          <p:cNvPr id="19" name="bk object 19"/>
          <p:cNvSpPr/>
          <p:nvPr/>
        </p:nvSpPr>
        <p:spPr>
          <a:xfrm>
            <a:off x="15011654" y="7567930"/>
            <a:ext cx="161290" cy="147320"/>
          </a:xfrm>
          <a:custGeom>
            <a:avLst/>
            <a:gdLst/>
            <a:ahLst/>
            <a:cxnLst/>
            <a:rect l="l" t="t" r="r" b="b"/>
            <a:pathLst>
              <a:path w="161290" h="147320">
                <a:moveTo>
                  <a:pt x="161036" y="147320"/>
                </a:moveTo>
                <a:lnTo>
                  <a:pt x="0" y="147320"/>
                </a:lnTo>
                <a:lnTo>
                  <a:pt x="0" y="0"/>
                </a:lnTo>
                <a:lnTo>
                  <a:pt x="161036" y="0"/>
                </a:lnTo>
                <a:lnTo>
                  <a:pt x="161036" y="147320"/>
                </a:lnTo>
                <a:close/>
              </a:path>
            </a:pathLst>
          </a:custGeom>
          <a:solidFill>
            <a:srgbClr val="F74F21"/>
          </a:solidFill>
        </p:spPr>
        <p:txBody>
          <a:bodyPr wrap="square" lIns="0" tIns="0" rIns="0" bIns="0" rtlCol="0"/>
          <a:lstStyle/>
          <a:p>
            <a:endParaRPr dirty="0"/>
          </a:p>
        </p:txBody>
      </p:sp>
      <p:sp>
        <p:nvSpPr>
          <p:cNvPr id="20" name="bk object 20"/>
          <p:cNvSpPr/>
          <p:nvPr/>
        </p:nvSpPr>
        <p:spPr>
          <a:xfrm>
            <a:off x="7589519" y="0"/>
            <a:ext cx="0" cy="7772400"/>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p>
        </p:txBody>
      </p:sp>
      <p:sp>
        <p:nvSpPr>
          <p:cNvPr id="21" name="bk object 21"/>
          <p:cNvSpPr/>
          <p:nvPr/>
        </p:nvSpPr>
        <p:spPr>
          <a:xfrm>
            <a:off x="601687" y="1528127"/>
            <a:ext cx="6529070" cy="2762885"/>
          </a:xfrm>
          <a:custGeom>
            <a:avLst/>
            <a:gdLst/>
            <a:ahLst/>
            <a:cxnLst/>
            <a:rect l="l" t="t" r="r" b="b"/>
            <a:pathLst>
              <a:path w="6529070" h="2762885">
                <a:moveTo>
                  <a:pt x="0" y="2762885"/>
                </a:moveTo>
                <a:lnTo>
                  <a:pt x="6529044" y="2762885"/>
                </a:lnTo>
                <a:lnTo>
                  <a:pt x="6529044" y="0"/>
                </a:lnTo>
                <a:lnTo>
                  <a:pt x="0" y="0"/>
                </a:lnTo>
                <a:lnTo>
                  <a:pt x="0" y="2762885"/>
                </a:lnTo>
                <a:close/>
              </a:path>
            </a:pathLst>
          </a:custGeom>
          <a:solidFill>
            <a:srgbClr val="EDEDEE"/>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2400" b="0" i="0">
                <a:solidFill>
                  <a:srgbClr val="848688"/>
                </a:solidFill>
                <a:latin typeface="Segoe UI Semilight"/>
                <a:cs typeface="Segoe UI Semilight"/>
              </a:defRPr>
            </a:lvl1pPr>
          </a:lstStyle>
          <a:p>
            <a:endParaRPr/>
          </a:p>
        </p:txBody>
      </p:sp>
      <p:sp>
        <p:nvSpPr>
          <p:cNvPr id="3" name="Holder 3"/>
          <p:cNvSpPr>
            <a:spLocks noGrp="1"/>
          </p:cNvSpPr>
          <p:nvPr>
            <p:ph sz="half" idx="2"/>
          </p:nvPr>
        </p:nvSpPr>
        <p:spPr>
          <a:xfrm>
            <a:off x="379730" y="1787652"/>
            <a:ext cx="3303651"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911219" y="1787652"/>
            <a:ext cx="3303651"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0910" y="7567930"/>
            <a:ext cx="5382260" cy="147320"/>
          </a:xfrm>
          <a:custGeom>
            <a:avLst/>
            <a:gdLst/>
            <a:ahLst/>
            <a:cxnLst/>
            <a:rect l="l" t="t" r="r" b="b"/>
            <a:pathLst>
              <a:path w="5382259" h="147320">
                <a:moveTo>
                  <a:pt x="0" y="147320"/>
                </a:moveTo>
                <a:lnTo>
                  <a:pt x="5382260" y="147320"/>
                </a:lnTo>
                <a:lnTo>
                  <a:pt x="5382260" y="0"/>
                </a:lnTo>
                <a:lnTo>
                  <a:pt x="0" y="0"/>
                </a:lnTo>
                <a:lnTo>
                  <a:pt x="0" y="147320"/>
                </a:lnTo>
                <a:close/>
              </a:path>
            </a:pathLst>
          </a:custGeom>
          <a:solidFill>
            <a:srgbClr val="F74F21"/>
          </a:solidFill>
        </p:spPr>
        <p:txBody>
          <a:bodyPr wrap="square" lIns="0" tIns="0" rIns="0" bIns="0" rtlCol="0"/>
          <a:lstStyle/>
          <a:p>
            <a:endParaRPr dirty="0"/>
          </a:p>
        </p:txBody>
      </p:sp>
      <p:sp>
        <p:nvSpPr>
          <p:cNvPr id="17" name="bk object 17"/>
          <p:cNvSpPr/>
          <p:nvPr/>
        </p:nvSpPr>
        <p:spPr>
          <a:xfrm>
            <a:off x="6350" y="7567930"/>
            <a:ext cx="161290" cy="147320"/>
          </a:xfrm>
          <a:custGeom>
            <a:avLst/>
            <a:gdLst/>
            <a:ahLst/>
            <a:cxnLst/>
            <a:rect l="l" t="t" r="r" b="b"/>
            <a:pathLst>
              <a:path w="161290" h="147320">
                <a:moveTo>
                  <a:pt x="0" y="147320"/>
                </a:moveTo>
                <a:lnTo>
                  <a:pt x="161036" y="147320"/>
                </a:lnTo>
                <a:lnTo>
                  <a:pt x="161036" y="0"/>
                </a:lnTo>
                <a:lnTo>
                  <a:pt x="0" y="0"/>
                </a:lnTo>
                <a:lnTo>
                  <a:pt x="0" y="147320"/>
                </a:lnTo>
                <a:close/>
              </a:path>
            </a:pathLst>
          </a:custGeom>
          <a:solidFill>
            <a:srgbClr val="F74F21"/>
          </a:solidFill>
        </p:spPr>
        <p:txBody>
          <a:bodyPr wrap="square" lIns="0" tIns="0" rIns="0" bIns="0" rtlCol="0"/>
          <a:lstStyle/>
          <a:p>
            <a:endParaRPr dirty="0"/>
          </a:p>
        </p:txBody>
      </p:sp>
      <p:sp>
        <p:nvSpPr>
          <p:cNvPr id="18" name="bk object 18"/>
          <p:cNvSpPr/>
          <p:nvPr/>
        </p:nvSpPr>
        <p:spPr>
          <a:xfrm>
            <a:off x="7595869" y="7567930"/>
            <a:ext cx="5821680" cy="147320"/>
          </a:xfrm>
          <a:custGeom>
            <a:avLst/>
            <a:gdLst/>
            <a:ahLst/>
            <a:cxnLst/>
            <a:rect l="l" t="t" r="r" b="b"/>
            <a:pathLst>
              <a:path w="5821680" h="147320">
                <a:moveTo>
                  <a:pt x="5821172" y="147320"/>
                </a:moveTo>
                <a:lnTo>
                  <a:pt x="0" y="147320"/>
                </a:lnTo>
                <a:lnTo>
                  <a:pt x="0" y="0"/>
                </a:lnTo>
                <a:lnTo>
                  <a:pt x="5821172" y="0"/>
                </a:lnTo>
                <a:lnTo>
                  <a:pt x="5821172" y="147320"/>
                </a:lnTo>
                <a:close/>
              </a:path>
            </a:pathLst>
          </a:custGeom>
          <a:solidFill>
            <a:srgbClr val="F74F21"/>
          </a:solidFill>
        </p:spPr>
        <p:txBody>
          <a:bodyPr wrap="square" lIns="0" tIns="0" rIns="0" bIns="0" rtlCol="0"/>
          <a:lstStyle/>
          <a:p>
            <a:endParaRPr dirty="0"/>
          </a:p>
        </p:txBody>
      </p:sp>
      <p:sp>
        <p:nvSpPr>
          <p:cNvPr id="19" name="bk object 19"/>
          <p:cNvSpPr/>
          <p:nvPr/>
        </p:nvSpPr>
        <p:spPr>
          <a:xfrm>
            <a:off x="15011654" y="7567930"/>
            <a:ext cx="161290" cy="147320"/>
          </a:xfrm>
          <a:custGeom>
            <a:avLst/>
            <a:gdLst/>
            <a:ahLst/>
            <a:cxnLst/>
            <a:rect l="l" t="t" r="r" b="b"/>
            <a:pathLst>
              <a:path w="161290" h="147320">
                <a:moveTo>
                  <a:pt x="161036" y="147320"/>
                </a:moveTo>
                <a:lnTo>
                  <a:pt x="0" y="147320"/>
                </a:lnTo>
                <a:lnTo>
                  <a:pt x="0" y="0"/>
                </a:lnTo>
                <a:lnTo>
                  <a:pt x="161036" y="0"/>
                </a:lnTo>
                <a:lnTo>
                  <a:pt x="161036" y="147320"/>
                </a:lnTo>
                <a:close/>
              </a:path>
            </a:pathLst>
          </a:custGeom>
          <a:solidFill>
            <a:srgbClr val="F74F21"/>
          </a:solidFill>
        </p:spPr>
        <p:txBody>
          <a:bodyPr wrap="square" lIns="0" tIns="0" rIns="0" bIns="0" rtlCol="0"/>
          <a:lstStyle/>
          <a:p>
            <a:endParaRPr dirty="0"/>
          </a:p>
        </p:txBody>
      </p:sp>
      <p:sp>
        <p:nvSpPr>
          <p:cNvPr id="20" name="bk object 20"/>
          <p:cNvSpPr/>
          <p:nvPr/>
        </p:nvSpPr>
        <p:spPr>
          <a:xfrm>
            <a:off x="7589519" y="0"/>
            <a:ext cx="0" cy="6452870"/>
          </a:xfrm>
          <a:custGeom>
            <a:avLst/>
            <a:gdLst/>
            <a:ahLst/>
            <a:cxnLst/>
            <a:rect l="l" t="t" r="r" b="b"/>
            <a:pathLst>
              <a:path h="6452870">
                <a:moveTo>
                  <a:pt x="0" y="0"/>
                </a:moveTo>
                <a:lnTo>
                  <a:pt x="0" y="6452857"/>
                </a:lnTo>
              </a:path>
            </a:pathLst>
          </a:custGeom>
          <a:ln w="3175">
            <a:solidFill>
              <a:srgbClr val="4C4D4F"/>
            </a:solidFill>
          </a:ln>
        </p:spPr>
        <p:txBody>
          <a:bodyPr wrap="square" lIns="0" tIns="0" rIns="0" bIns="0" rtlCol="0"/>
          <a:lstStyle/>
          <a:p>
            <a:endParaRPr dirty="0"/>
          </a:p>
        </p:txBody>
      </p:sp>
      <p:sp>
        <p:nvSpPr>
          <p:cNvPr id="21" name="bk object 21"/>
          <p:cNvSpPr/>
          <p:nvPr/>
        </p:nvSpPr>
        <p:spPr>
          <a:xfrm>
            <a:off x="7589519" y="7406640"/>
            <a:ext cx="0" cy="365760"/>
          </a:xfrm>
          <a:custGeom>
            <a:avLst/>
            <a:gdLst/>
            <a:ahLst/>
            <a:cxnLst/>
            <a:rect l="l" t="t" r="r" b="b"/>
            <a:pathLst>
              <a:path h="365759">
                <a:moveTo>
                  <a:pt x="0" y="0"/>
                </a:moveTo>
                <a:lnTo>
                  <a:pt x="0" y="365759"/>
                </a:lnTo>
              </a:path>
            </a:pathLst>
          </a:custGeom>
          <a:ln w="3175">
            <a:solidFill>
              <a:srgbClr val="4C4D4F"/>
            </a:solidFill>
          </a:ln>
        </p:spPr>
        <p:txBody>
          <a:bodyPr wrap="square" lIns="0" tIns="0" rIns="0" bIns="0" rtlCol="0"/>
          <a:lstStyle/>
          <a:p>
            <a:endParaRPr dirty="0"/>
          </a:p>
        </p:txBody>
      </p:sp>
      <p:sp>
        <p:nvSpPr>
          <p:cNvPr id="22" name="bk object 22"/>
          <p:cNvSpPr/>
          <p:nvPr/>
        </p:nvSpPr>
        <p:spPr>
          <a:xfrm>
            <a:off x="975042" y="6452857"/>
            <a:ext cx="11036935" cy="954405"/>
          </a:xfrm>
          <a:custGeom>
            <a:avLst/>
            <a:gdLst/>
            <a:ahLst/>
            <a:cxnLst/>
            <a:rect l="l" t="t" r="r" b="b"/>
            <a:pathLst>
              <a:path w="11036935" h="954404">
                <a:moveTo>
                  <a:pt x="0" y="953782"/>
                </a:moveTo>
                <a:lnTo>
                  <a:pt x="11036617" y="953782"/>
                </a:lnTo>
                <a:lnTo>
                  <a:pt x="11036617" y="0"/>
                </a:lnTo>
                <a:lnTo>
                  <a:pt x="0" y="0"/>
                </a:lnTo>
                <a:lnTo>
                  <a:pt x="0" y="953782"/>
                </a:lnTo>
                <a:close/>
              </a:path>
            </a:pathLst>
          </a:custGeom>
          <a:solidFill>
            <a:srgbClr val="EDEDEE"/>
          </a:solidFill>
        </p:spPr>
        <p:txBody>
          <a:bodyPr wrap="square" lIns="0" tIns="0" rIns="0" bIns="0" rtlCol="0"/>
          <a:lstStyle/>
          <a:p>
            <a:endParaRPr dirty="0"/>
          </a:p>
        </p:txBody>
      </p:sp>
      <p:sp>
        <p:nvSpPr>
          <p:cNvPr id="23" name="bk object 23"/>
          <p:cNvSpPr/>
          <p:nvPr/>
        </p:nvSpPr>
        <p:spPr>
          <a:xfrm>
            <a:off x="6350" y="6362"/>
            <a:ext cx="969010" cy="7393940"/>
          </a:xfrm>
          <a:custGeom>
            <a:avLst/>
            <a:gdLst/>
            <a:ahLst/>
            <a:cxnLst/>
            <a:rect l="l" t="t" r="r" b="b"/>
            <a:pathLst>
              <a:path w="969010" h="7393940">
                <a:moveTo>
                  <a:pt x="0" y="7393927"/>
                </a:moveTo>
                <a:lnTo>
                  <a:pt x="968692" y="7393927"/>
                </a:lnTo>
                <a:lnTo>
                  <a:pt x="968692" y="0"/>
                </a:lnTo>
                <a:lnTo>
                  <a:pt x="0" y="0"/>
                </a:lnTo>
                <a:lnTo>
                  <a:pt x="0" y="7393927"/>
                </a:lnTo>
                <a:close/>
              </a:path>
            </a:pathLst>
          </a:custGeom>
          <a:solidFill>
            <a:srgbClr val="F74F21"/>
          </a:solidFill>
        </p:spPr>
        <p:txBody>
          <a:bodyPr wrap="square" lIns="0" tIns="0" rIns="0" bIns="0" rtlCol="0"/>
          <a:lstStyle/>
          <a:p>
            <a:endParaRPr dirty="0"/>
          </a:p>
        </p:txBody>
      </p:sp>
      <p:sp>
        <p:nvSpPr>
          <p:cNvPr id="24" name="bk object 24"/>
          <p:cNvSpPr/>
          <p:nvPr/>
        </p:nvSpPr>
        <p:spPr>
          <a:xfrm>
            <a:off x="6350" y="6350"/>
            <a:ext cx="969010" cy="7393940"/>
          </a:xfrm>
          <a:custGeom>
            <a:avLst/>
            <a:gdLst/>
            <a:ahLst/>
            <a:cxnLst/>
            <a:rect l="l" t="t" r="r" b="b"/>
            <a:pathLst>
              <a:path w="969010" h="7393940">
                <a:moveTo>
                  <a:pt x="0" y="7393940"/>
                </a:moveTo>
                <a:lnTo>
                  <a:pt x="968692" y="7393940"/>
                </a:lnTo>
                <a:lnTo>
                  <a:pt x="968692" y="0"/>
                </a:lnTo>
                <a:lnTo>
                  <a:pt x="0" y="0"/>
                </a:lnTo>
                <a:lnTo>
                  <a:pt x="0" y="7393940"/>
                </a:lnTo>
                <a:close/>
              </a:path>
            </a:pathLst>
          </a:custGeom>
          <a:ln w="12700">
            <a:solidFill>
              <a:srgbClr val="F74F21"/>
            </a:solidFill>
          </a:ln>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2400" b="0" i="0">
                <a:solidFill>
                  <a:srgbClr val="848688"/>
                </a:solidFill>
                <a:latin typeface="Segoe UI Semilight"/>
                <a:cs typeface="Segoe UI Semi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0910" y="7567930"/>
            <a:ext cx="5382260" cy="147320"/>
          </a:xfrm>
          <a:custGeom>
            <a:avLst/>
            <a:gdLst/>
            <a:ahLst/>
            <a:cxnLst/>
            <a:rect l="l" t="t" r="r" b="b"/>
            <a:pathLst>
              <a:path w="5382259" h="147320">
                <a:moveTo>
                  <a:pt x="0" y="147320"/>
                </a:moveTo>
                <a:lnTo>
                  <a:pt x="5382260" y="147320"/>
                </a:lnTo>
                <a:lnTo>
                  <a:pt x="5382260" y="0"/>
                </a:lnTo>
                <a:lnTo>
                  <a:pt x="0" y="0"/>
                </a:lnTo>
                <a:lnTo>
                  <a:pt x="0" y="147320"/>
                </a:lnTo>
                <a:close/>
              </a:path>
            </a:pathLst>
          </a:custGeom>
          <a:solidFill>
            <a:srgbClr val="F74F21"/>
          </a:solidFill>
        </p:spPr>
        <p:txBody>
          <a:bodyPr wrap="square" lIns="0" tIns="0" rIns="0" bIns="0" rtlCol="0"/>
          <a:lstStyle/>
          <a:p>
            <a:endParaRPr dirty="0"/>
          </a:p>
        </p:txBody>
      </p:sp>
      <p:sp>
        <p:nvSpPr>
          <p:cNvPr id="17" name="bk object 17"/>
          <p:cNvSpPr/>
          <p:nvPr/>
        </p:nvSpPr>
        <p:spPr>
          <a:xfrm>
            <a:off x="6350" y="7567930"/>
            <a:ext cx="161290" cy="147320"/>
          </a:xfrm>
          <a:custGeom>
            <a:avLst/>
            <a:gdLst/>
            <a:ahLst/>
            <a:cxnLst/>
            <a:rect l="l" t="t" r="r" b="b"/>
            <a:pathLst>
              <a:path w="161290" h="147320">
                <a:moveTo>
                  <a:pt x="0" y="147320"/>
                </a:moveTo>
                <a:lnTo>
                  <a:pt x="161036" y="147320"/>
                </a:lnTo>
                <a:lnTo>
                  <a:pt x="161036" y="0"/>
                </a:lnTo>
                <a:lnTo>
                  <a:pt x="0" y="0"/>
                </a:lnTo>
                <a:lnTo>
                  <a:pt x="0" y="147320"/>
                </a:lnTo>
                <a:close/>
              </a:path>
            </a:pathLst>
          </a:custGeom>
          <a:solidFill>
            <a:srgbClr val="F74F21"/>
          </a:solidFill>
        </p:spPr>
        <p:txBody>
          <a:bodyPr wrap="square" lIns="0" tIns="0" rIns="0" bIns="0" rtlCol="0"/>
          <a:lstStyle/>
          <a:p>
            <a:endParaRPr dirty="0"/>
          </a:p>
        </p:txBody>
      </p:sp>
      <p:sp>
        <p:nvSpPr>
          <p:cNvPr id="18" name="bk object 18"/>
          <p:cNvSpPr/>
          <p:nvPr/>
        </p:nvSpPr>
        <p:spPr>
          <a:xfrm>
            <a:off x="7595869" y="7567930"/>
            <a:ext cx="5821680" cy="147320"/>
          </a:xfrm>
          <a:custGeom>
            <a:avLst/>
            <a:gdLst/>
            <a:ahLst/>
            <a:cxnLst/>
            <a:rect l="l" t="t" r="r" b="b"/>
            <a:pathLst>
              <a:path w="5821680" h="147320">
                <a:moveTo>
                  <a:pt x="5821172" y="147320"/>
                </a:moveTo>
                <a:lnTo>
                  <a:pt x="0" y="147320"/>
                </a:lnTo>
                <a:lnTo>
                  <a:pt x="0" y="0"/>
                </a:lnTo>
                <a:lnTo>
                  <a:pt x="5821172" y="0"/>
                </a:lnTo>
                <a:lnTo>
                  <a:pt x="5821172" y="147320"/>
                </a:lnTo>
                <a:close/>
              </a:path>
            </a:pathLst>
          </a:custGeom>
          <a:solidFill>
            <a:srgbClr val="F74F21"/>
          </a:solidFill>
        </p:spPr>
        <p:txBody>
          <a:bodyPr wrap="square" lIns="0" tIns="0" rIns="0" bIns="0" rtlCol="0"/>
          <a:lstStyle/>
          <a:p>
            <a:endParaRPr dirty="0"/>
          </a:p>
        </p:txBody>
      </p:sp>
      <p:sp>
        <p:nvSpPr>
          <p:cNvPr id="19" name="bk object 19"/>
          <p:cNvSpPr/>
          <p:nvPr/>
        </p:nvSpPr>
        <p:spPr>
          <a:xfrm>
            <a:off x="15011654" y="7567930"/>
            <a:ext cx="161290" cy="147320"/>
          </a:xfrm>
          <a:custGeom>
            <a:avLst/>
            <a:gdLst/>
            <a:ahLst/>
            <a:cxnLst/>
            <a:rect l="l" t="t" r="r" b="b"/>
            <a:pathLst>
              <a:path w="161290" h="147320">
                <a:moveTo>
                  <a:pt x="161036" y="147320"/>
                </a:moveTo>
                <a:lnTo>
                  <a:pt x="0" y="147320"/>
                </a:lnTo>
                <a:lnTo>
                  <a:pt x="0" y="0"/>
                </a:lnTo>
                <a:lnTo>
                  <a:pt x="161036" y="0"/>
                </a:lnTo>
                <a:lnTo>
                  <a:pt x="161036" y="147320"/>
                </a:lnTo>
                <a:close/>
              </a:path>
            </a:pathLst>
          </a:custGeom>
          <a:solidFill>
            <a:srgbClr val="F74F21"/>
          </a:solidFill>
        </p:spPr>
        <p:txBody>
          <a:bodyPr wrap="square" lIns="0" tIns="0" rIns="0" bIns="0" rtlCol="0"/>
          <a:lstStyle/>
          <a:p>
            <a:endParaRPr dirty="0"/>
          </a:p>
        </p:txBody>
      </p:sp>
      <p:sp>
        <p:nvSpPr>
          <p:cNvPr id="2" name="Holder 2"/>
          <p:cNvSpPr>
            <a:spLocks noGrp="1"/>
          </p:cNvSpPr>
          <p:nvPr>
            <p:ph type="title"/>
          </p:nvPr>
        </p:nvSpPr>
        <p:spPr>
          <a:xfrm>
            <a:off x="1228114" y="274874"/>
            <a:ext cx="1361439" cy="391159"/>
          </a:xfrm>
          <a:prstGeom prst="rect">
            <a:avLst/>
          </a:prstGeom>
        </p:spPr>
        <p:txBody>
          <a:bodyPr wrap="square" lIns="0" tIns="0" rIns="0" bIns="0">
            <a:spAutoFit/>
          </a:bodyPr>
          <a:lstStyle>
            <a:lvl1pPr>
              <a:defRPr sz="2400" b="0" i="0">
                <a:solidFill>
                  <a:srgbClr val="848688"/>
                </a:solidFill>
                <a:latin typeface="Segoe UI Semilight"/>
                <a:cs typeface="Segoe UI Semilight"/>
              </a:defRPr>
            </a:lvl1pPr>
          </a:lstStyle>
          <a:p>
            <a:endParaRPr/>
          </a:p>
        </p:txBody>
      </p:sp>
      <p:sp>
        <p:nvSpPr>
          <p:cNvPr id="3" name="Holder 3"/>
          <p:cNvSpPr>
            <a:spLocks noGrp="1"/>
          </p:cNvSpPr>
          <p:nvPr>
            <p:ph type="body" idx="1"/>
          </p:nvPr>
        </p:nvSpPr>
        <p:spPr>
          <a:xfrm>
            <a:off x="448310" y="1500356"/>
            <a:ext cx="6697979" cy="17018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582164" y="7228332"/>
            <a:ext cx="2430272" cy="38862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379730" y="7228332"/>
            <a:ext cx="1746758"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9/25/2020</a:t>
            </a:fld>
            <a:endParaRPr lang="en-US" dirty="0"/>
          </a:p>
        </p:txBody>
      </p:sp>
      <p:sp>
        <p:nvSpPr>
          <p:cNvPr id="6" name="Holder 6"/>
          <p:cNvSpPr>
            <a:spLocks noGrp="1"/>
          </p:cNvSpPr>
          <p:nvPr>
            <p:ph type="sldNum" sz="quarter" idx="7"/>
          </p:nvPr>
        </p:nvSpPr>
        <p:spPr>
          <a:xfrm>
            <a:off x="5468112" y="7228332"/>
            <a:ext cx="1746758"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13" Type="http://schemas.microsoft.com/office/2007/relationships/hdphoto" Target="../media/hdphoto6.wdp"/><Relationship Id="rId3" Type="http://schemas.openxmlformats.org/officeDocument/2006/relationships/image" Target="../media/image38.jpeg"/><Relationship Id="rId7" Type="http://schemas.openxmlformats.org/officeDocument/2006/relationships/image" Target="../media/image41.jpeg"/><Relationship Id="rId12" Type="http://schemas.openxmlformats.org/officeDocument/2006/relationships/image" Target="../media/image45.png"/><Relationship Id="rId17" Type="http://schemas.openxmlformats.org/officeDocument/2006/relationships/image" Target="../media/image48.jpeg"/><Relationship Id="rId2" Type="http://schemas.openxmlformats.org/officeDocument/2006/relationships/image" Target="../media/image37.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40.jpeg"/><Relationship Id="rId11" Type="http://schemas.microsoft.com/office/2007/relationships/hdphoto" Target="../media/hdphoto5.wdp"/><Relationship Id="rId5" Type="http://schemas.microsoft.com/office/2007/relationships/hdphoto" Target="../media/hdphoto4.wdp"/><Relationship Id="rId15" Type="http://schemas.microsoft.com/office/2007/relationships/hdphoto" Target="../media/hdphoto7.wdp"/><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jpe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19.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18" Type="http://schemas.openxmlformats.org/officeDocument/2006/relationships/image" Target="../media/image72.jpeg"/><Relationship Id="rId26" Type="http://schemas.openxmlformats.org/officeDocument/2006/relationships/image" Target="../media/image78.jpeg"/><Relationship Id="rId3" Type="http://schemas.openxmlformats.org/officeDocument/2006/relationships/image" Target="../media/image57.jpeg"/><Relationship Id="rId21" Type="http://schemas.openxmlformats.org/officeDocument/2006/relationships/image" Target="../media/image75.jpeg"/><Relationship Id="rId7" Type="http://schemas.openxmlformats.org/officeDocument/2006/relationships/image" Target="../media/image61.jpeg"/><Relationship Id="rId12" Type="http://schemas.openxmlformats.org/officeDocument/2006/relationships/image" Target="../media/image66.jpeg"/><Relationship Id="rId17" Type="http://schemas.openxmlformats.org/officeDocument/2006/relationships/image" Target="../media/image71.jpeg"/><Relationship Id="rId25" Type="http://schemas.microsoft.com/office/2007/relationships/hdphoto" Target="../media/hdphoto9.wdp"/><Relationship Id="rId2" Type="http://schemas.openxmlformats.org/officeDocument/2006/relationships/image" Target="../media/image56.jpeg"/><Relationship Id="rId16" Type="http://schemas.openxmlformats.org/officeDocument/2006/relationships/image" Target="../media/image70.jpeg"/><Relationship Id="rId20" Type="http://schemas.openxmlformats.org/officeDocument/2006/relationships/image" Target="../media/image74.jpeg"/><Relationship Id="rId29" Type="http://schemas.openxmlformats.org/officeDocument/2006/relationships/image" Target="../media/image80.jpeg"/><Relationship Id="rId1" Type="http://schemas.openxmlformats.org/officeDocument/2006/relationships/slideLayout" Target="../slideLayouts/slideLayout3.xml"/><Relationship Id="rId6" Type="http://schemas.openxmlformats.org/officeDocument/2006/relationships/image" Target="../media/image60.jpeg"/><Relationship Id="rId11" Type="http://schemas.openxmlformats.org/officeDocument/2006/relationships/image" Target="../media/image65.jpeg"/><Relationship Id="rId24" Type="http://schemas.openxmlformats.org/officeDocument/2006/relationships/image" Target="../media/image77.png"/><Relationship Id="rId5" Type="http://schemas.openxmlformats.org/officeDocument/2006/relationships/image" Target="../media/image59.jpeg"/><Relationship Id="rId15" Type="http://schemas.openxmlformats.org/officeDocument/2006/relationships/image" Target="../media/image69.jpeg"/><Relationship Id="rId23" Type="http://schemas.microsoft.com/office/2007/relationships/hdphoto" Target="../media/hdphoto8.wdp"/><Relationship Id="rId28" Type="http://schemas.microsoft.com/office/2007/relationships/hdphoto" Target="../media/hdphoto10.wdp"/><Relationship Id="rId10" Type="http://schemas.openxmlformats.org/officeDocument/2006/relationships/image" Target="../media/image64.jpeg"/><Relationship Id="rId19" Type="http://schemas.openxmlformats.org/officeDocument/2006/relationships/image" Target="../media/image73.jpeg"/><Relationship Id="rId31" Type="http://schemas.openxmlformats.org/officeDocument/2006/relationships/image" Target="../media/image82.jpeg"/><Relationship Id="rId4" Type="http://schemas.openxmlformats.org/officeDocument/2006/relationships/image" Target="../media/image58.jpeg"/><Relationship Id="rId9" Type="http://schemas.openxmlformats.org/officeDocument/2006/relationships/image" Target="../media/image63.jpeg"/><Relationship Id="rId14" Type="http://schemas.openxmlformats.org/officeDocument/2006/relationships/image" Target="../media/image68.jpeg"/><Relationship Id="rId22" Type="http://schemas.openxmlformats.org/officeDocument/2006/relationships/image" Target="../media/image76.png"/><Relationship Id="rId27" Type="http://schemas.openxmlformats.org/officeDocument/2006/relationships/image" Target="../media/image79.png"/><Relationship Id="rId30" Type="http://schemas.openxmlformats.org/officeDocument/2006/relationships/image" Target="../media/image81.jpeg"/></Relationships>
</file>

<file path=ppt/slides/_rels/slide13.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4.jpeg"/><Relationship Id="rId7" Type="http://schemas.openxmlformats.org/officeDocument/2006/relationships/image" Target="../media/image87.jpeg"/><Relationship Id="rId12" Type="http://schemas.openxmlformats.org/officeDocument/2006/relationships/image" Target="../media/image92.jpeg"/><Relationship Id="rId17" Type="http://schemas.openxmlformats.org/officeDocument/2006/relationships/image" Target="../media/image97.jpeg"/><Relationship Id="rId2" Type="http://schemas.openxmlformats.org/officeDocument/2006/relationships/image" Target="../media/image83.jpeg"/><Relationship Id="rId16" Type="http://schemas.openxmlformats.org/officeDocument/2006/relationships/image" Target="../media/image96.jpeg"/><Relationship Id="rId1" Type="http://schemas.openxmlformats.org/officeDocument/2006/relationships/slideLayout" Target="../slideLayouts/slideLayout4.xml"/><Relationship Id="rId6" Type="http://schemas.openxmlformats.org/officeDocument/2006/relationships/image" Target="../media/image86.jpeg"/><Relationship Id="rId11" Type="http://schemas.openxmlformats.org/officeDocument/2006/relationships/image" Target="../media/image91.jpeg"/><Relationship Id="rId5" Type="http://schemas.microsoft.com/office/2007/relationships/hdphoto" Target="../media/hdphoto11.wdp"/><Relationship Id="rId15" Type="http://schemas.openxmlformats.org/officeDocument/2006/relationships/image" Target="../media/image95.jpeg"/><Relationship Id="rId10" Type="http://schemas.openxmlformats.org/officeDocument/2006/relationships/image" Target="../media/image90.jpeg"/><Relationship Id="rId4" Type="http://schemas.openxmlformats.org/officeDocument/2006/relationships/image" Target="../media/image85.png"/><Relationship Id="rId9" Type="http://schemas.openxmlformats.org/officeDocument/2006/relationships/image" Target="../media/image89.jpeg"/><Relationship Id="rId14" Type="http://schemas.openxmlformats.org/officeDocument/2006/relationships/image" Target="../media/image94.jpeg"/></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jpeg"/><Relationship Id="rId18" Type="http://schemas.openxmlformats.org/officeDocument/2006/relationships/image" Target="../media/image111.jpeg"/><Relationship Id="rId26" Type="http://schemas.openxmlformats.org/officeDocument/2006/relationships/image" Target="../media/image119.jpeg"/><Relationship Id="rId3" Type="http://schemas.openxmlformats.org/officeDocument/2006/relationships/image" Target="../media/image98.png"/><Relationship Id="rId21" Type="http://schemas.openxmlformats.org/officeDocument/2006/relationships/image" Target="../media/image114.jpeg"/><Relationship Id="rId7" Type="http://schemas.openxmlformats.org/officeDocument/2006/relationships/hyperlink" Target="mailto:Shamikha2871998@gmail.com" TargetMode="External"/><Relationship Id="rId12" Type="http://schemas.openxmlformats.org/officeDocument/2006/relationships/image" Target="../media/image105.jpeg"/><Relationship Id="rId17" Type="http://schemas.openxmlformats.org/officeDocument/2006/relationships/image" Target="../media/image110.jpeg"/><Relationship Id="rId25" Type="http://schemas.openxmlformats.org/officeDocument/2006/relationships/image" Target="../media/image118.jpeg"/><Relationship Id="rId2" Type="http://schemas.openxmlformats.org/officeDocument/2006/relationships/notesSlide" Target="../notesSlides/notesSlide4.xml"/><Relationship Id="rId16" Type="http://schemas.openxmlformats.org/officeDocument/2006/relationships/image" Target="../media/image109.jpeg"/><Relationship Id="rId20" Type="http://schemas.openxmlformats.org/officeDocument/2006/relationships/image" Target="../media/image113.jpeg"/><Relationship Id="rId1" Type="http://schemas.openxmlformats.org/officeDocument/2006/relationships/slideLayout" Target="../slideLayouts/slideLayout1.xml"/><Relationship Id="rId6" Type="http://schemas.openxmlformats.org/officeDocument/2006/relationships/hyperlink" Target="mailto:nomaanahmad77@gmail.com" TargetMode="External"/><Relationship Id="rId11" Type="http://schemas.openxmlformats.org/officeDocument/2006/relationships/image" Target="../media/image104.jpeg"/><Relationship Id="rId24" Type="http://schemas.openxmlformats.org/officeDocument/2006/relationships/image" Target="../media/image117.jpeg"/><Relationship Id="rId5" Type="http://schemas.openxmlformats.org/officeDocument/2006/relationships/image" Target="../media/image100.png"/><Relationship Id="rId15" Type="http://schemas.openxmlformats.org/officeDocument/2006/relationships/image" Target="../media/image108.jpeg"/><Relationship Id="rId23" Type="http://schemas.openxmlformats.org/officeDocument/2006/relationships/image" Target="../media/image116.jpeg"/><Relationship Id="rId10" Type="http://schemas.openxmlformats.org/officeDocument/2006/relationships/image" Target="../media/image103.jpeg"/><Relationship Id="rId19" Type="http://schemas.openxmlformats.org/officeDocument/2006/relationships/image" Target="../media/image112.jpeg"/><Relationship Id="rId4" Type="http://schemas.openxmlformats.org/officeDocument/2006/relationships/image" Target="../media/image99.png"/><Relationship Id="rId9" Type="http://schemas.openxmlformats.org/officeDocument/2006/relationships/image" Target="../media/image102.jpeg"/><Relationship Id="rId14" Type="http://schemas.openxmlformats.org/officeDocument/2006/relationships/image" Target="../media/image107.jpeg"/><Relationship Id="rId22" Type="http://schemas.openxmlformats.org/officeDocument/2006/relationships/image" Target="../media/image115.jpeg"/><Relationship Id="rId27" Type="http://schemas.openxmlformats.org/officeDocument/2006/relationships/image" Target="../media/image1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8" Type="http://schemas.openxmlformats.org/officeDocument/2006/relationships/hyperlink" Target="mailto:moazumwani21@gmail.com" TargetMode="External"/><Relationship Id="rId3" Type="http://schemas.openxmlformats.org/officeDocument/2006/relationships/image" Target="../media/image126.png"/><Relationship Id="rId7" Type="http://schemas.openxmlformats.org/officeDocument/2006/relationships/hyperlink" Target="mailto:aatifali.beigh@gmail.com" TargetMode="External"/><Relationship Id="rId12"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hyperlink" Target="mailto:Shamikha2871998@gmail.com" TargetMode="External"/><Relationship Id="rId4" Type="http://schemas.openxmlformats.org/officeDocument/2006/relationships/image" Target="../media/image98.png"/><Relationship Id="rId9" Type="http://schemas.openxmlformats.org/officeDocument/2006/relationships/hyperlink" Target="mailto:nomaanahmad77@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jpe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5.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11.jpe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946032" y="7542025"/>
            <a:ext cx="1357630" cy="152400"/>
          </a:xfrm>
          <a:prstGeom prst="rect">
            <a:avLst/>
          </a:prstGeom>
        </p:spPr>
        <p:txBody>
          <a:bodyPr vert="horz" wrap="square" lIns="0" tIns="8890" rIns="0" bIns="0" rtlCol="0">
            <a:spAutoFit/>
          </a:bodyPr>
          <a:lstStyle/>
          <a:p>
            <a:pPr>
              <a:lnSpc>
                <a:spcPct val="100000"/>
              </a:lnSpc>
              <a:spcBef>
                <a:spcPts val="70"/>
              </a:spcBef>
            </a:pPr>
            <a:r>
              <a:rPr sz="900" b="0" dirty="0">
                <a:solidFill>
                  <a:srgbClr val="F74F21"/>
                </a:solidFill>
                <a:latin typeface="Times New Roman" panose="02020603050405020304" pitchFamily="18" charset="0"/>
                <a:cs typeface="Times New Roman" panose="02020603050405020304" pitchFamily="18" charset="0"/>
              </a:rPr>
              <a:t>Placement </a:t>
            </a:r>
            <a:r>
              <a:rPr sz="900" b="0" spc="-5" dirty="0">
                <a:solidFill>
                  <a:srgbClr val="F74F21"/>
                </a:solidFill>
                <a:latin typeface="Times New Roman" panose="02020603050405020304" pitchFamily="18" charset="0"/>
                <a:cs typeface="Times New Roman" panose="02020603050405020304" pitchFamily="18" charset="0"/>
              </a:rPr>
              <a:t>Brochure 2017 </a:t>
            </a:r>
            <a:r>
              <a:rPr sz="900" b="0" dirty="0">
                <a:solidFill>
                  <a:srgbClr val="F74F21"/>
                </a:solidFill>
                <a:latin typeface="Times New Roman" panose="02020603050405020304" pitchFamily="18" charset="0"/>
                <a:cs typeface="Times New Roman" panose="02020603050405020304" pitchFamily="18" charset="0"/>
              </a:rPr>
              <a:t>|</a:t>
            </a:r>
            <a:r>
              <a:rPr sz="900" b="0" spc="-95" dirty="0">
                <a:solidFill>
                  <a:srgbClr val="F74F21"/>
                </a:solidFill>
                <a:latin typeface="Times New Roman" panose="02020603050405020304" pitchFamily="18" charset="0"/>
                <a:cs typeface="Times New Roman" panose="02020603050405020304" pitchFamily="18" charset="0"/>
              </a:rPr>
              <a:t> </a:t>
            </a:r>
            <a:r>
              <a:rPr sz="900" b="1" dirty="0">
                <a:solidFill>
                  <a:srgbClr val="F74F21"/>
                </a:solidFill>
                <a:latin typeface="Times New Roman" panose="02020603050405020304" pitchFamily="18" charset="0"/>
                <a:cs typeface="Times New Roman" panose="02020603050405020304" pitchFamily="18" charset="0"/>
              </a:rPr>
              <a:t>1</a:t>
            </a:r>
            <a:endParaRPr sz="900" dirty="0">
              <a:latin typeface="Times New Roman" panose="02020603050405020304" pitchFamily="18" charset="0"/>
              <a:cs typeface="Times New Roman" panose="02020603050405020304" pitchFamily="18" charset="0"/>
            </a:endParaRPr>
          </a:p>
        </p:txBody>
      </p:sp>
      <p:sp>
        <p:nvSpPr>
          <p:cNvPr id="4" name="object 4"/>
          <p:cNvSpPr/>
          <p:nvPr/>
        </p:nvSpPr>
        <p:spPr>
          <a:xfrm>
            <a:off x="0" y="0"/>
            <a:ext cx="0" cy="7772400"/>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5" name="object 5"/>
          <p:cNvSpPr/>
          <p:nvPr/>
        </p:nvSpPr>
        <p:spPr>
          <a:xfrm>
            <a:off x="6340" y="14410"/>
            <a:ext cx="7588242" cy="7759700"/>
          </a:xfrm>
          <a:custGeom>
            <a:avLst/>
            <a:gdLst/>
            <a:ahLst/>
            <a:cxnLst/>
            <a:rect l="l" t="t" r="r" b="b"/>
            <a:pathLst>
              <a:path w="5816600" h="7759700">
                <a:moveTo>
                  <a:pt x="0" y="7759687"/>
                </a:moveTo>
                <a:lnTo>
                  <a:pt x="5816587" y="7759687"/>
                </a:lnTo>
                <a:lnTo>
                  <a:pt x="5816587" y="0"/>
                </a:lnTo>
                <a:lnTo>
                  <a:pt x="0" y="0"/>
                </a:lnTo>
                <a:lnTo>
                  <a:pt x="0" y="7759687"/>
                </a:lnTo>
                <a:close/>
              </a:path>
            </a:pathLst>
          </a:custGeom>
          <a:solidFill>
            <a:schemeClr val="tx2">
              <a:lumMod val="75000"/>
            </a:scheme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6" name="object 6"/>
          <p:cNvSpPr/>
          <p:nvPr/>
        </p:nvSpPr>
        <p:spPr>
          <a:xfrm>
            <a:off x="6340" y="-2236"/>
            <a:ext cx="7588243" cy="7772400"/>
          </a:xfrm>
          <a:custGeom>
            <a:avLst/>
            <a:gdLst/>
            <a:ahLst/>
            <a:cxnLst/>
            <a:rect l="l" t="t" r="r" b="b"/>
            <a:pathLst>
              <a:path w="5816600" h="7759700">
                <a:moveTo>
                  <a:pt x="0" y="7759700"/>
                </a:moveTo>
                <a:lnTo>
                  <a:pt x="5816600" y="7759700"/>
                </a:lnTo>
                <a:lnTo>
                  <a:pt x="5816600" y="0"/>
                </a:lnTo>
                <a:lnTo>
                  <a:pt x="0" y="0"/>
                </a:lnTo>
                <a:lnTo>
                  <a:pt x="0" y="775970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8" name="object 8"/>
          <p:cNvSpPr txBox="1"/>
          <p:nvPr/>
        </p:nvSpPr>
        <p:spPr>
          <a:xfrm>
            <a:off x="3133837" y="379521"/>
            <a:ext cx="4178173" cy="2912977"/>
          </a:xfrm>
          <a:prstGeom prst="rect">
            <a:avLst/>
          </a:prstGeom>
        </p:spPr>
        <p:txBody>
          <a:bodyPr vert="horz" wrap="square" lIns="0" tIns="90805" rIns="0" bIns="0" rtlCol="0">
            <a:spAutoFit/>
          </a:bodyPr>
          <a:lstStyle/>
          <a:p>
            <a:pPr marL="222250" algn="r">
              <a:lnSpc>
                <a:spcPct val="100000"/>
              </a:lnSpc>
              <a:spcBef>
                <a:spcPts val="715"/>
              </a:spcBef>
            </a:pPr>
            <a:r>
              <a:rPr lang="en-IN" sz="5000" dirty="0">
                <a:solidFill>
                  <a:srgbClr val="FFFFFF"/>
                </a:solidFill>
                <a:latin typeface="Times New Roman" panose="02020603050405020304" pitchFamily="18" charset="0"/>
                <a:cs typeface="Times New Roman" panose="02020603050405020304" pitchFamily="18" charset="0"/>
              </a:rPr>
              <a:t>P</a:t>
            </a:r>
            <a:r>
              <a:rPr lang="en-IN" sz="5000" spc="145" dirty="0">
                <a:solidFill>
                  <a:srgbClr val="FFFFFF"/>
                </a:solidFill>
                <a:latin typeface="Times New Roman" panose="02020603050405020304" pitchFamily="18" charset="0"/>
                <a:cs typeface="Times New Roman" panose="02020603050405020304" pitchFamily="18" charset="0"/>
              </a:rPr>
              <a:t>L</a:t>
            </a:r>
            <a:r>
              <a:rPr lang="en-IN" sz="5000" spc="-70" dirty="0">
                <a:solidFill>
                  <a:srgbClr val="FFFFFF"/>
                </a:solidFill>
                <a:latin typeface="Times New Roman" panose="02020603050405020304" pitchFamily="18" charset="0"/>
                <a:cs typeface="Times New Roman" panose="02020603050405020304" pitchFamily="18" charset="0"/>
              </a:rPr>
              <a:t>A</a:t>
            </a:r>
            <a:r>
              <a:rPr lang="en-IN" sz="5000" spc="-5" dirty="0">
                <a:solidFill>
                  <a:srgbClr val="FFFFFF"/>
                </a:solidFill>
                <a:latin typeface="Times New Roman" panose="02020603050405020304" pitchFamily="18" charset="0"/>
                <a:cs typeface="Times New Roman" panose="02020603050405020304" pitchFamily="18" charset="0"/>
              </a:rPr>
              <a:t>CEMENT</a:t>
            </a:r>
          </a:p>
          <a:p>
            <a:pPr marL="222250" algn="r">
              <a:lnSpc>
                <a:spcPct val="100000"/>
              </a:lnSpc>
              <a:spcBef>
                <a:spcPts val="715"/>
              </a:spcBef>
            </a:pPr>
            <a:r>
              <a:rPr sz="5000" b="0" spc="-15" dirty="0">
                <a:solidFill>
                  <a:srgbClr val="FFFFFF"/>
                </a:solidFill>
                <a:latin typeface="Times New Roman" panose="02020603050405020304" pitchFamily="18" charset="0"/>
                <a:cs typeface="Times New Roman" panose="02020603050405020304" pitchFamily="18" charset="0"/>
              </a:rPr>
              <a:t>BROCHURE</a:t>
            </a:r>
            <a:endParaRPr sz="5000" dirty="0">
              <a:latin typeface="Times New Roman" panose="02020603050405020304" pitchFamily="18" charset="0"/>
              <a:cs typeface="Times New Roman" panose="02020603050405020304" pitchFamily="18" charset="0"/>
            </a:endParaRPr>
          </a:p>
          <a:p>
            <a:pPr marR="33020" algn="r">
              <a:lnSpc>
                <a:spcPts val="2950"/>
              </a:lnSpc>
              <a:spcBef>
                <a:spcPts val="340"/>
              </a:spcBef>
            </a:pPr>
            <a:r>
              <a:rPr lang="en-US" sz="2750" b="1" dirty="0">
                <a:solidFill>
                  <a:srgbClr val="FFFFFF"/>
                </a:solidFill>
                <a:latin typeface="Times New Roman" panose="02020603050405020304" pitchFamily="18" charset="0"/>
                <a:cs typeface="Times New Roman" panose="02020603050405020304" pitchFamily="18" charset="0"/>
              </a:rPr>
              <a:t>DEPARTMENT OF INFORMATION TECHNOLOGY</a:t>
            </a:r>
            <a:endParaRPr sz="275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784598" y="4256658"/>
            <a:ext cx="5650042" cy="1113125"/>
          </a:xfrm>
          <a:prstGeom prst="rect">
            <a:avLst/>
          </a:prstGeom>
        </p:spPr>
        <p:txBody>
          <a:bodyPr vert="horz" wrap="square" lIns="0" tIns="12700" rIns="0" bIns="0" rtlCol="0">
            <a:spAutoFit/>
          </a:bodyPr>
          <a:lstStyle/>
          <a:p>
            <a:pPr marL="480695" algn="r">
              <a:lnSpc>
                <a:spcPct val="100000"/>
              </a:lnSpc>
              <a:spcBef>
                <a:spcPts val="100"/>
              </a:spcBef>
            </a:pPr>
            <a:r>
              <a:rPr lang="en-US" sz="1500" spc="20" dirty="0">
                <a:solidFill>
                  <a:srgbClr val="FFFFFF"/>
                </a:solidFill>
                <a:latin typeface="Times New Roman" panose="02020603050405020304" pitchFamily="18" charset="0"/>
                <a:cs typeface="Times New Roman" panose="02020603050405020304" pitchFamily="18" charset="0"/>
              </a:rPr>
              <a:t>BACHELOR’S</a:t>
            </a:r>
            <a:r>
              <a:rPr sz="1500" b="0" spc="20" dirty="0">
                <a:solidFill>
                  <a:srgbClr val="FFFFFF"/>
                </a:solidFill>
                <a:latin typeface="Times New Roman" panose="02020603050405020304" pitchFamily="18" charset="0"/>
                <a:cs typeface="Times New Roman" panose="02020603050405020304" pitchFamily="18" charset="0"/>
              </a:rPr>
              <a:t> </a:t>
            </a:r>
            <a:r>
              <a:rPr sz="1500" b="0" spc="40" dirty="0">
                <a:solidFill>
                  <a:srgbClr val="FFFFFF"/>
                </a:solidFill>
                <a:latin typeface="Times New Roman" panose="02020603050405020304" pitchFamily="18" charset="0"/>
                <a:cs typeface="Times New Roman" panose="02020603050405020304" pitchFamily="18" charset="0"/>
              </a:rPr>
              <a:t>PROGRAMME</a:t>
            </a:r>
            <a:r>
              <a:rPr sz="1500" b="0" spc="20" dirty="0">
                <a:solidFill>
                  <a:srgbClr val="FFFFFF"/>
                </a:solidFill>
                <a:latin typeface="Times New Roman" panose="02020603050405020304" pitchFamily="18" charset="0"/>
                <a:cs typeface="Times New Roman" panose="02020603050405020304" pitchFamily="18" charset="0"/>
              </a:rPr>
              <a:t> </a:t>
            </a:r>
            <a:r>
              <a:rPr sz="1500" b="0" spc="50" dirty="0">
                <a:solidFill>
                  <a:srgbClr val="FFFFFF"/>
                </a:solidFill>
                <a:latin typeface="Times New Roman" panose="02020603050405020304" pitchFamily="18" charset="0"/>
                <a:cs typeface="Times New Roman" panose="02020603050405020304" pitchFamily="18" charset="0"/>
              </a:rPr>
              <a:t>IN</a:t>
            </a:r>
            <a:endParaRPr sz="1500" dirty="0">
              <a:latin typeface="Times New Roman" panose="02020603050405020304" pitchFamily="18" charset="0"/>
              <a:cs typeface="Times New Roman" panose="02020603050405020304" pitchFamily="18" charset="0"/>
            </a:endParaRPr>
          </a:p>
          <a:p>
            <a:pPr marL="12700" algn="r">
              <a:lnSpc>
                <a:spcPct val="100000"/>
              </a:lnSpc>
              <a:spcBef>
                <a:spcPts val="90"/>
              </a:spcBef>
            </a:pPr>
            <a:r>
              <a:rPr lang="en-US" b="1" spc="5" dirty="0">
                <a:solidFill>
                  <a:srgbClr val="FFFFFF"/>
                </a:solidFill>
                <a:latin typeface="Times New Roman" panose="02020603050405020304" pitchFamily="18" charset="0"/>
                <a:cs typeface="Times New Roman" panose="02020603050405020304" pitchFamily="18" charset="0"/>
              </a:rPr>
              <a:t>COMPUTER SCIENCE AND ENGINEERING</a:t>
            </a:r>
          </a:p>
          <a:p>
            <a:pPr marL="12700" algn="r">
              <a:spcBef>
                <a:spcPts val="90"/>
              </a:spcBef>
            </a:pPr>
            <a:r>
              <a:rPr lang="en-US" sz="1800" b="1" dirty="0">
                <a:solidFill>
                  <a:srgbClr val="FFFFFF"/>
                </a:solidFill>
                <a:latin typeface="Times New Roman" panose="02020603050405020304" pitchFamily="18" charset="0"/>
                <a:cs typeface="Times New Roman" panose="02020603050405020304" pitchFamily="18" charset="0"/>
              </a:rPr>
              <a:t>CSE</a:t>
            </a:r>
            <a:endParaRPr lang="en-US" sz="1800" dirty="0">
              <a:latin typeface="Times New Roman" panose="02020603050405020304" pitchFamily="18" charset="0"/>
              <a:cs typeface="Times New Roman" panose="02020603050405020304" pitchFamily="18" charset="0"/>
            </a:endParaRPr>
          </a:p>
          <a:p>
            <a:pPr marL="12700" algn="r">
              <a:lnSpc>
                <a:spcPct val="100000"/>
              </a:lnSpc>
              <a:spcBef>
                <a:spcPts val="90"/>
              </a:spcBef>
            </a:pPr>
            <a:endParaRPr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1684692" y="6688751"/>
            <a:ext cx="5242975" cy="320601"/>
          </a:xfrm>
          <a:prstGeom prst="rect">
            <a:avLst/>
          </a:prstGeom>
        </p:spPr>
        <p:txBody>
          <a:bodyPr vert="horz" wrap="square" lIns="0" tIns="12700" rIns="0" bIns="0" rtlCol="0">
            <a:spAutoFit/>
          </a:bodyPr>
          <a:lstStyle/>
          <a:p>
            <a:pPr marL="12700" algn="ctr">
              <a:lnSpc>
                <a:spcPct val="100000"/>
              </a:lnSpc>
              <a:spcBef>
                <a:spcPts val="100"/>
              </a:spcBef>
            </a:pPr>
            <a:r>
              <a:rPr lang="en-US" sz="2000" spc="-20" dirty="0">
                <a:solidFill>
                  <a:srgbClr val="FFFFFF"/>
                </a:solidFill>
                <a:latin typeface="Times New Roman" panose="02020603050405020304" pitchFamily="18" charset="0"/>
                <a:cs typeface="Times New Roman" panose="02020603050405020304" pitchFamily="18" charset="0"/>
              </a:rPr>
              <a:t>CENTRAL UNIVERSITY OF KASHMIR </a:t>
            </a:r>
            <a:endParaRPr sz="20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325155" y="1338546"/>
            <a:ext cx="646331" cy="4757453"/>
          </a:xfrm>
          <a:prstGeom prst="rect">
            <a:avLst/>
          </a:prstGeom>
        </p:spPr>
        <p:txBody>
          <a:bodyPr vert="vert270" wrap="square" lIns="0" tIns="54610" rIns="0" bIns="0" rtlCol="0">
            <a:spAutoFit/>
          </a:bodyPr>
          <a:lstStyle/>
          <a:p>
            <a:pPr marL="12700">
              <a:lnSpc>
                <a:spcPct val="100000"/>
              </a:lnSpc>
              <a:spcBef>
                <a:spcPts val="430"/>
              </a:spcBef>
            </a:pPr>
            <a:r>
              <a:rPr lang="en-US" sz="4200" spc="35" dirty="0">
                <a:solidFill>
                  <a:srgbClr val="FFFFFF"/>
                </a:solidFill>
                <a:latin typeface="Times New Roman" panose="02020603050405020304" pitchFamily="18" charset="0"/>
                <a:cs typeface="Times New Roman" panose="02020603050405020304" pitchFamily="18" charset="0"/>
              </a:rPr>
              <a:t>BATCH</a:t>
            </a:r>
            <a:r>
              <a:rPr sz="4200" b="0" spc="35" dirty="0">
                <a:solidFill>
                  <a:srgbClr val="FFFFFF"/>
                </a:solidFill>
                <a:latin typeface="Times New Roman" panose="02020603050405020304" pitchFamily="18" charset="0"/>
                <a:cs typeface="Times New Roman" panose="02020603050405020304" pitchFamily="18" charset="0"/>
              </a:rPr>
              <a:t> </a:t>
            </a:r>
            <a:r>
              <a:rPr sz="4200" b="0" spc="-130" dirty="0">
                <a:solidFill>
                  <a:srgbClr val="FFFFFF"/>
                </a:solidFill>
                <a:latin typeface="Times New Roman" panose="02020603050405020304" pitchFamily="18" charset="0"/>
                <a:cs typeface="Times New Roman" panose="02020603050405020304" pitchFamily="18" charset="0"/>
              </a:rPr>
              <a:t> </a:t>
            </a:r>
            <a:r>
              <a:rPr sz="4200" b="1" spc="-5" dirty="0">
                <a:solidFill>
                  <a:srgbClr val="FFFFFF"/>
                </a:solidFill>
                <a:latin typeface="Times New Roman" panose="02020603050405020304" pitchFamily="18" charset="0"/>
                <a:cs typeface="Times New Roman" panose="02020603050405020304" pitchFamily="18" charset="0"/>
              </a:rPr>
              <a:t>2017</a:t>
            </a:r>
            <a:endParaRPr sz="4200" dirty="0">
              <a:latin typeface="Times New Roman" panose="02020603050405020304" pitchFamily="18" charset="0"/>
              <a:cs typeface="Times New Roman" panose="02020603050405020304" pitchFamily="18" charset="0"/>
            </a:endParaRPr>
          </a:p>
        </p:txBody>
      </p:sp>
      <p:sp>
        <p:nvSpPr>
          <p:cNvPr id="15" name="object 15"/>
          <p:cNvSpPr/>
          <p:nvPr/>
        </p:nvSpPr>
        <p:spPr>
          <a:xfrm>
            <a:off x="1017777" y="740663"/>
            <a:ext cx="0" cy="7031990"/>
          </a:xfrm>
          <a:custGeom>
            <a:avLst/>
            <a:gdLst/>
            <a:ahLst/>
            <a:cxnLst/>
            <a:rect l="l" t="t" r="r" b="b"/>
            <a:pathLst>
              <a:path h="7031990">
                <a:moveTo>
                  <a:pt x="0" y="0"/>
                </a:moveTo>
                <a:lnTo>
                  <a:pt x="0" y="7031735"/>
                </a:lnTo>
              </a:path>
            </a:pathLst>
          </a:custGeom>
          <a:ln w="25400">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A61A660-BA3A-456A-968C-9219E44B3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7" y="58416"/>
            <a:ext cx="1303857" cy="1236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TextBox 25"/>
          <p:cNvSpPr txBox="1"/>
          <p:nvPr/>
        </p:nvSpPr>
        <p:spPr>
          <a:xfrm>
            <a:off x="3407647" y="6998689"/>
            <a:ext cx="2766399"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KNOWLEDGE IS POWER</a:t>
            </a:r>
          </a:p>
        </p:txBody>
      </p:sp>
      <p:cxnSp>
        <p:nvCxnSpPr>
          <p:cNvPr id="28" name="Straight Connector 27"/>
          <p:cNvCxnSpPr/>
          <p:nvPr/>
        </p:nvCxnSpPr>
        <p:spPr>
          <a:xfrm flipV="1">
            <a:off x="5236685" y="7085091"/>
            <a:ext cx="937361" cy="13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9ECD2B-14A0-4EB9-9ED2-68F198A666A8}"/>
              </a:ext>
            </a:extLst>
          </p:cNvPr>
          <p:cNvCxnSpPr/>
          <p:nvPr/>
        </p:nvCxnSpPr>
        <p:spPr>
          <a:xfrm>
            <a:off x="2406650" y="7112722"/>
            <a:ext cx="100099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65121" y="7324016"/>
            <a:ext cx="5821061" cy="261610"/>
          </a:xfrm>
          <a:prstGeom prst="rect">
            <a:avLst/>
          </a:prstGeom>
          <a:noFill/>
        </p:spPr>
        <p:txBody>
          <a:bodyPr wrap="square" rtlCol="0">
            <a:spAutoFit/>
          </a:bodyPr>
          <a:lstStyle/>
          <a:p>
            <a:r>
              <a:rPr lang="en-US" sz="1100" dirty="0" smtClean="0">
                <a:solidFill>
                  <a:schemeClr val="bg1"/>
                </a:solidFill>
              </a:rPr>
              <a:t>Contact: +</a:t>
            </a:r>
            <a:r>
              <a:rPr lang="en-US" sz="1100" spc="-5" dirty="0" smtClean="0">
                <a:solidFill>
                  <a:schemeClr val="bg1"/>
                </a:solidFill>
                <a:latin typeface="Times New Roman" panose="02020603050405020304" pitchFamily="18" charset="0"/>
                <a:cs typeface="Times New Roman" panose="02020603050405020304" pitchFamily="18" charset="0"/>
              </a:rPr>
              <a:t>919419505159, +919858715451     Email id : soetplacementcell@cukashmir.ac.in</a:t>
            </a:r>
            <a:endParaRPr lang="en-US" sz="11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08864" y="-10665"/>
            <a:ext cx="969010" cy="7628890"/>
          </a:xfrm>
          <a:custGeom>
            <a:avLst/>
            <a:gdLst/>
            <a:ahLst/>
            <a:cxnLst/>
            <a:rect l="l" t="t" r="r" b="b"/>
            <a:pathLst>
              <a:path w="969009" h="7628890">
                <a:moveTo>
                  <a:pt x="0" y="7628890"/>
                </a:moveTo>
                <a:lnTo>
                  <a:pt x="968692" y="7628890"/>
                </a:lnTo>
                <a:lnTo>
                  <a:pt x="968692" y="0"/>
                </a:lnTo>
                <a:lnTo>
                  <a:pt x="0" y="0"/>
                </a:lnTo>
                <a:lnTo>
                  <a:pt x="0" y="7628890"/>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7595982" y="-18133"/>
            <a:ext cx="969010" cy="7628890"/>
          </a:xfrm>
          <a:custGeom>
            <a:avLst/>
            <a:gdLst/>
            <a:ahLst/>
            <a:cxnLst/>
            <a:rect l="l" t="t" r="r" b="b"/>
            <a:pathLst>
              <a:path w="969009" h="7628890">
                <a:moveTo>
                  <a:pt x="0" y="7628890"/>
                </a:moveTo>
                <a:lnTo>
                  <a:pt x="968692" y="7628890"/>
                </a:lnTo>
                <a:lnTo>
                  <a:pt x="968692" y="0"/>
                </a:lnTo>
                <a:lnTo>
                  <a:pt x="0" y="0"/>
                </a:lnTo>
                <a:lnTo>
                  <a:pt x="0" y="762889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7" name="object 7"/>
          <p:cNvSpPr/>
          <p:nvPr/>
        </p:nvSpPr>
        <p:spPr>
          <a:xfrm>
            <a:off x="15129" y="7898"/>
            <a:ext cx="595679" cy="1414779"/>
          </a:xfrm>
          <a:custGeom>
            <a:avLst/>
            <a:gdLst/>
            <a:ahLst/>
            <a:cxnLst/>
            <a:rect l="l" t="t" r="r" b="b"/>
            <a:pathLst>
              <a:path w="1042670" h="1042669">
                <a:moveTo>
                  <a:pt x="0" y="1042416"/>
                </a:moveTo>
                <a:lnTo>
                  <a:pt x="1042415" y="1042416"/>
                </a:lnTo>
                <a:lnTo>
                  <a:pt x="1042415" y="0"/>
                </a:lnTo>
                <a:lnTo>
                  <a:pt x="0" y="0"/>
                </a:lnTo>
                <a:lnTo>
                  <a:pt x="0" y="1042416"/>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655006" y="240223"/>
            <a:ext cx="2043673" cy="382156"/>
          </a:xfrm>
          <a:prstGeom prst="rect">
            <a:avLst/>
          </a:prstGeom>
        </p:spPr>
        <p:txBody>
          <a:bodyPr vert="horz" wrap="square" lIns="0" tIns="12700" rIns="0" bIns="0" rtlCol="0">
            <a:spAutoFit/>
          </a:bodyPr>
          <a:lstStyle/>
          <a:p>
            <a:pPr marL="12700">
              <a:lnSpc>
                <a:spcPct val="100000"/>
              </a:lnSpc>
              <a:spcBef>
                <a:spcPts val="100"/>
              </a:spcBef>
            </a:pPr>
            <a:r>
              <a:rPr b="1" spc="-5" dirty="0">
                <a:latin typeface="Times New Roman" panose="02020603050405020304" pitchFamily="18" charset="0"/>
                <a:cs typeface="Times New Roman" panose="02020603050405020304" pitchFamily="18" charset="0"/>
              </a:rPr>
              <a:t>RESOURCES</a:t>
            </a:r>
          </a:p>
        </p:txBody>
      </p:sp>
      <p:sp>
        <p:nvSpPr>
          <p:cNvPr id="9" name="object 9"/>
          <p:cNvSpPr txBox="1"/>
          <p:nvPr/>
        </p:nvSpPr>
        <p:spPr>
          <a:xfrm>
            <a:off x="776136" y="861133"/>
            <a:ext cx="6742027" cy="382156"/>
          </a:xfrm>
          <a:prstGeom prst="rect">
            <a:avLst/>
          </a:prstGeom>
        </p:spPr>
        <p:txBody>
          <a:bodyPr vert="horz" wrap="square" lIns="0" tIns="12700" rIns="0" bIns="0" rtlCol="0">
            <a:spAutoFit/>
          </a:bodyPr>
          <a:lstStyle/>
          <a:p>
            <a:pPr marL="355600" marR="5715" indent="-342900" algn="just">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STATE OF ART DATA CENTER LABORATORY</a:t>
            </a:r>
            <a:endParaRPr sz="2400" dirty="0">
              <a:latin typeface="Times New Roman" panose="02020603050405020304" pitchFamily="18" charset="0"/>
              <a:cs typeface="Times New Roman" panose="02020603050405020304" pitchFamily="18" charset="0"/>
            </a:endParaRPr>
          </a:p>
        </p:txBody>
      </p:sp>
      <p:sp>
        <p:nvSpPr>
          <p:cNvPr id="59" name="object 59"/>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sz="900" b="1" spc="-5" dirty="0" smtClean="0">
                <a:solidFill>
                  <a:srgbClr val="002060"/>
                </a:solidFill>
                <a:latin typeface="Times New Roman" panose="02020603050405020304" pitchFamily="18" charset="0"/>
                <a:cs typeface="Times New Roman" panose="02020603050405020304" pitchFamily="18" charset="0"/>
              </a:rPr>
              <a:t>1</a:t>
            </a:r>
            <a:r>
              <a:rPr lang="en-US" sz="900" b="1" spc="-5" dirty="0">
                <a:solidFill>
                  <a:srgbClr val="002060"/>
                </a:solidFill>
                <a:latin typeface="Times New Roman" panose="02020603050405020304" pitchFamily="18" charset="0"/>
                <a:cs typeface="Times New Roman" panose="02020603050405020304" pitchFamily="18" charset="0"/>
              </a:rPr>
              <a:t>8</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60" name="object 60"/>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sz="900" b="1" spc="-5" dirty="0" smtClean="0">
                <a:solidFill>
                  <a:srgbClr val="002060"/>
                </a:solidFill>
                <a:latin typeface="Times New Roman" panose="02020603050405020304" pitchFamily="18" charset="0"/>
                <a:cs typeface="Times New Roman" panose="02020603050405020304" pitchFamily="18" charset="0"/>
              </a:rPr>
              <a:t>1</a:t>
            </a:r>
            <a:r>
              <a:rPr lang="en-US" sz="900" b="1" spc="-5" dirty="0">
                <a:solidFill>
                  <a:srgbClr val="002060"/>
                </a:solidFill>
                <a:latin typeface="Times New Roman" panose="02020603050405020304" pitchFamily="18" charset="0"/>
                <a:cs typeface="Times New Roman" panose="02020603050405020304" pitchFamily="18" charset="0"/>
              </a:rPr>
              <a:t>9</a:t>
            </a:r>
            <a:endParaRPr sz="900" dirty="0">
              <a:solidFill>
                <a:srgbClr val="002060"/>
              </a:solidFill>
              <a:latin typeface="Times New Roman" panose="02020603050405020304" pitchFamily="18" charset="0"/>
              <a:cs typeface="Times New Roman" panose="02020603050405020304" pitchFamily="18" charset="0"/>
            </a:endParaRPr>
          </a:p>
        </p:txBody>
      </p:sp>
      <p:sp>
        <p:nvSpPr>
          <p:cNvPr id="75" name="Rectangle 74"/>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6" name="Rectangle 75"/>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7" name="Rectangle 76"/>
          <p:cNvSpPr/>
          <p:nvPr/>
        </p:nvSpPr>
        <p:spPr>
          <a:xfrm>
            <a:off x="14991229" y="756876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9" name="Picture 48" descr="WhatsApp Image 2020-08-31 at 11.10.11.jpeg"/>
          <p:cNvPicPr/>
          <p:nvPr/>
        </p:nvPicPr>
        <p:blipFill>
          <a:blip r:embed="rId2"/>
          <a:stretch>
            <a:fillRect/>
          </a:stretch>
        </p:blipFill>
        <p:spPr>
          <a:xfrm>
            <a:off x="533351" y="1505714"/>
            <a:ext cx="2214606" cy="2098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extBox 24"/>
          <p:cNvSpPr txBox="1"/>
          <p:nvPr/>
        </p:nvSpPr>
        <p:spPr>
          <a:xfrm>
            <a:off x="879288" y="3864356"/>
            <a:ext cx="2058844"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LIBRARY</a:t>
            </a:r>
            <a:endParaRPr lang="en-US" dirty="0">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1" y="4584893"/>
            <a:ext cx="2168475"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500957" y="4645281"/>
            <a:ext cx="2041708" cy="1990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2257" y="4586316"/>
            <a:ext cx="2083206" cy="1977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8807450" y="484454"/>
            <a:ext cx="411480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COMPUTER LAB</a:t>
            </a:r>
            <a:endParaRPr lang="en-US" sz="2400" dirty="0">
              <a:latin typeface="Times New Roman" panose="02020603050405020304" pitchFamily="18" charset="0"/>
              <a:cs typeface="Times New Roman" panose="02020603050405020304" pitchFamily="18" charset="0"/>
            </a:endParaRPr>
          </a:p>
        </p:txBody>
      </p:sp>
      <p:pic>
        <p:nvPicPr>
          <p:cNvPr id="55" name="Picture 54" descr="WhatsApp Image 2020-08-31 at 12.31.40.jpeg"/>
          <p:cNvPicPr/>
          <p:nvPr/>
        </p:nvPicPr>
        <p:blipFill>
          <a:blip r:embed="rId7"/>
          <a:stretch>
            <a:fillRect/>
          </a:stretch>
        </p:blipFill>
        <p:spPr>
          <a:xfrm>
            <a:off x="8821180" y="1552617"/>
            <a:ext cx="1925204" cy="1988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7940" y="1552617"/>
            <a:ext cx="1848028" cy="1922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92553" y="1552618"/>
            <a:ext cx="1990324" cy="1899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p:cNvSpPr txBox="1"/>
          <p:nvPr/>
        </p:nvSpPr>
        <p:spPr>
          <a:xfrm>
            <a:off x="8821180" y="3917416"/>
            <a:ext cx="33091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PHYSICS LAB</a:t>
            </a:r>
            <a:endParaRPr lang="en-US" sz="2400" dirty="0">
              <a:latin typeface="Times New Roman" panose="02020603050405020304" pitchFamily="18" charset="0"/>
              <a:cs typeface="Times New Roman" panose="02020603050405020304" pitchFamily="18" charset="0"/>
            </a:endParaRPr>
          </a:p>
        </p:txBody>
      </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31250" y="4645280"/>
            <a:ext cx="1914744" cy="1990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864850" y="4650947"/>
            <a:ext cx="1913643" cy="1990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2986398" y="4664199"/>
            <a:ext cx="1987920" cy="1990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7616" y="1518082"/>
            <a:ext cx="2234086" cy="2041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80937" y="1503584"/>
            <a:ext cx="2164582" cy="2039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269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08864" y="-10665"/>
            <a:ext cx="969010" cy="7628890"/>
          </a:xfrm>
          <a:custGeom>
            <a:avLst/>
            <a:gdLst/>
            <a:ahLst/>
            <a:cxnLst/>
            <a:rect l="l" t="t" r="r" b="b"/>
            <a:pathLst>
              <a:path w="969009" h="7628890">
                <a:moveTo>
                  <a:pt x="0" y="7628890"/>
                </a:moveTo>
                <a:lnTo>
                  <a:pt x="968692" y="7628890"/>
                </a:lnTo>
                <a:lnTo>
                  <a:pt x="968692" y="0"/>
                </a:lnTo>
                <a:lnTo>
                  <a:pt x="0" y="0"/>
                </a:lnTo>
                <a:lnTo>
                  <a:pt x="0" y="7628890"/>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7595982" y="-18133"/>
            <a:ext cx="969010" cy="7628890"/>
          </a:xfrm>
          <a:custGeom>
            <a:avLst/>
            <a:gdLst/>
            <a:ahLst/>
            <a:cxnLst/>
            <a:rect l="l" t="t" r="r" b="b"/>
            <a:pathLst>
              <a:path w="969009" h="7628890">
                <a:moveTo>
                  <a:pt x="0" y="7628890"/>
                </a:moveTo>
                <a:lnTo>
                  <a:pt x="968692" y="7628890"/>
                </a:lnTo>
                <a:lnTo>
                  <a:pt x="968692" y="0"/>
                </a:lnTo>
                <a:lnTo>
                  <a:pt x="0" y="0"/>
                </a:lnTo>
                <a:lnTo>
                  <a:pt x="0" y="762889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5" name="object 5"/>
          <p:cNvSpPr txBox="1"/>
          <p:nvPr/>
        </p:nvSpPr>
        <p:spPr>
          <a:xfrm>
            <a:off x="7850916" y="339550"/>
            <a:ext cx="553998" cy="6899449"/>
          </a:xfrm>
          <a:prstGeom prst="rect">
            <a:avLst/>
          </a:prstGeom>
        </p:spPr>
        <p:txBody>
          <a:bodyPr vert="vert270" wrap="square" lIns="0" tIns="43815" rIns="0" bIns="0" rtlCol="0">
            <a:spAutoFit/>
          </a:bodyPr>
          <a:lstStyle/>
          <a:p>
            <a:pPr marL="12700">
              <a:lnSpc>
                <a:spcPct val="100000"/>
              </a:lnSpc>
              <a:spcBef>
                <a:spcPts val="345"/>
              </a:spcBef>
            </a:pPr>
            <a:r>
              <a:rPr lang="en-US" sz="3600" b="1" dirty="0" smtClean="0">
                <a:solidFill>
                  <a:srgbClr val="FFFFFF"/>
                </a:solidFill>
                <a:latin typeface="Times New Roman" panose="02020603050405020304" pitchFamily="18" charset="0"/>
                <a:cs typeface="Times New Roman" panose="02020603050405020304" pitchFamily="18" charset="0"/>
              </a:rPr>
              <a:t>CLASS </a:t>
            </a:r>
            <a:r>
              <a:rPr sz="3600" b="1" dirty="0" smtClean="0">
                <a:solidFill>
                  <a:srgbClr val="FFFFFF"/>
                </a:solidFill>
                <a:latin typeface="Times New Roman" panose="02020603050405020304" pitchFamily="18" charset="0"/>
                <a:cs typeface="Times New Roman" panose="02020603050405020304" pitchFamily="18" charset="0"/>
              </a:rPr>
              <a:t>PROFILE</a:t>
            </a:r>
            <a:r>
              <a:rPr lang="en-US" sz="3600" b="1" dirty="0" smtClean="0">
                <a:solidFill>
                  <a:srgbClr val="FFFFFF"/>
                </a:solidFill>
                <a:latin typeface="Times New Roman" panose="02020603050405020304" pitchFamily="18" charset="0"/>
                <a:cs typeface="Times New Roman" panose="02020603050405020304" pitchFamily="18" charset="0"/>
              </a:rPr>
              <a:t> BATCH 2017</a:t>
            </a:r>
            <a:endParaRPr sz="3600" dirty="0">
              <a:latin typeface="Times New Roman" panose="02020603050405020304" pitchFamily="18" charset="0"/>
              <a:cs typeface="Times New Roman" panose="02020603050405020304" pitchFamily="18" charset="0"/>
            </a:endParaRPr>
          </a:p>
        </p:txBody>
      </p:sp>
      <p:sp>
        <p:nvSpPr>
          <p:cNvPr id="7" name="object 7"/>
          <p:cNvSpPr/>
          <p:nvPr/>
        </p:nvSpPr>
        <p:spPr>
          <a:xfrm>
            <a:off x="15129" y="7898"/>
            <a:ext cx="595679" cy="1414779"/>
          </a:xfrm>
          <a:custGeom>
            <a:avLst/>
            <a:gdLst/>
            <a:ahLst/>
            <a:cxnLst/>
            <a:rect l="l" t="t" r="r" b="b"/>
            <a:pathLst>
              <a:path w="1042670" h="1042669">
                <a:moveTo>
                  <a:pt x="0" y="1042416"/>
                </a:moveTo>
                <a:lnTo>
                  <a:pt x="1042415" y="1042416"/>
                </a:lnTo>
                <a:lnTo>
                  <a:pt x="1042415" y="0"/>
                </a:lnTo>
                <a:lnTo>
                  <a:pt x="0" y="0"/>
                </a:lnTo>
                <a:lnTo>
                  <a:pt x="0" y="1042416"/>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663488" y="1035882"/>
            <a:ext cx="3602965" cy="382156"/>
          </a:xfrm>
          <a:prstGeom prst="rect">
            <a:avLst/>
          </a:prstGeom>
        </p:spPr>
        <p:txBody>
          <a:bodyPr vert="horz" wrap="square" lIns="0" tIns="12700" rIns="0" bIns="0" rtlCol="0">
            <a:spAutoFit/>
          </a:bodyPr>
          <a:lstStyle/>
          <a:p>
            <a:pPr marL="355600" indent="-342900">
              <a:lnSpc>
                <a:spcPct val="100000"/>
              </a:lnSpc>
              <a:spcBef>
                <a:spcPts val="100"/>
              </a:spcBef>
              <a:buFont typeface="Wingdings" panose="05000000000000000000" pitchFamily="2" charset="2"/>
              <a:buChar char="Ø"/>
            </a:pPr>
            <a:r>
              <a:rPr lang="en-US" spc="-5" dirty="0" smtClean="0">
                <a:solidFill>
                  <a:schemeClr val="tx1"/>
                </a:solidFill>
                <a:latin typeface="Times New Roman" panose="02020603050405020304" pitchFamily="18" charset="0"/>
                <a:cs typeface="Times New Roman" panose="02020603050405020304" pitchFamily="18" charset="0"/>
              </a:rPr>
              <a:t>ELECTRONICS LAB</a:t>
            </a:r>
            <a:endParaRPr spc="-5" dirty="0">
              <a:solidFill>
                <a:schemeClr val="tx1"/>
              </a:solidFill>
              <a:latin typeface="Times New Roman" panose="02020603050405020304" pitchFamily="18" charset="0"/>
              <a:cs typeface="Times New Roman" panose="02020603050405020304" pitchFamily="18" charset="0"/>
            </a:endParaRPr>
          </a:p>
        </p:txBody>
      </p:sp>
      <p:sp>
        <p:nvSpPr>
          <p:cNvPr id="43" name="object 43"/>
          <p:cNvSpPr txBox="1"/>
          <p:nvPr/>
        </p:nvSpPr>
        <p:spPr>
          <a:xfrm>
            <a:off x="8819926" y="493431"/>
            <a:ext cx="3581806" cy="443711"/>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2060"/>
                </a:solidFill>
                <a:latin typeface="Times New Roman" panose="02020603050405020304" pitchFamily="18" charset="0"/>
                <a:cs typeface="Times New Roman" panose="02020603050405020304" pitchFamily="18" charset="0"/>
              </a:rPr>
              <a:t>GENDER</a:t>
            </a:r>
            <a:r>
              <a:rPr sz="2400" b="1" spc="-75" dirty="0">
                <a:solidFill>
                  <a:srgbClr val="002060"/>
                </a:solidFill>
                <a:latin typeface="Times New Roman" panose="02020603050405020304" pitchFamily="18" charset="0"/>
                <a:cs typeface="Times New Roman" panose="02020603050405020304" pitchFamily="18" charset="0"/>
              </a:rPr>
              <a:t> </a:t>
            </a:r>
            <a:r>
              <a:rPr sz="2800" b="1" dirty="0">
                <a:solidFill>
                  <a:srgbClr val="002060"/>
                </a:solidFill>
                <a:latin typeface="Times New Roman" panose="02020603050405020304" pitchFamily="18" charset="0"/>
                <a:cs typeface="Times New Roman" panose="02020603050405020304" pitchFamily="18" charset="0"/>
              </a:rPr>
              <a:t>DIVERSITY</a:t>
            </a:r>
            <a:endParaRPr sz="2400" dirty="0">
              <a:solidFill>
                <a:srgbClr val="002060"/>
              </a:solidFill>
              <a:latin typeface="Times New Roman" panose="02020603050405020304" pitchFamily="18" charset="0"/>
              <a:cs typeface="Times New Roman" panose="02020603050405020304" pitchFamily="18" charset="0"/>
            </a:endParaRPr>
          </a:p>
        </p:txBody>
      </p:sp>
      <p:sp>
        <p:nvSpPr>
          <p:cNvPr id="59" name="object 59"/>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lang="en-US" sz="900" b="1" spc="-5" dirty="0" smtClean="0">
                <a:solidFill>
                  <a:srgbClr val="002060"/>
                </a:solidFill>
                <a:latin typeface="Times New Roman" panose="02020603050405020304" pitchFamily="18" charset="0"/>
                <a:cs typeface="Times New Roman" panose="02020603050405020304" pitchFamily="18" charset="0"/>
              </a:rPr>
              <a:t>20</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60" name="object 60"/>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lang="en-US" sz="900" b="1" spc="-5" dirty="0" smtClean="0">
                <a:solidFill>
                  <a:srgbClr val="002060"/>
                </a:solidFill>
                <a:latin typeface="Times New Roman" panose="02020603050405020304" pitchFamily="18" charset="0"/>
                <a:cs typeface="Times New Roman" panose="02020603050405020304" pitchFamily="18" charset="0"/>
              </a:rPr>
              <a:t>21</a:t>
            </a:r>
            <a:endParaRPr sz="900" dirty="0">
              <a:solidFill>
                <a:srgbClr val="002060"/>
              </a:solidFill>
              <a:latin typeface="Times New Roman" panose="02020603050405020304" pitchFamily="18" charset="0"/>
              <a:cs typeface="Times New Roman" panose="02020603050405020304" pitchFamily="18" charset="0"/>
            </a:endParaRPr>
          </a:p>
        </p:txBody>
      </p:sp>
      <p:sp>
        <p:nvSpPr>
          <p:cNvPr id="75" name="Rectangle 74"/>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6" name="Rectangle 75"/>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7" name="Rectangle 76"/>
          <p:cNvSpPr/>
          <p:nvPr/>
        </p:nvSpPr>
        <p:spPr>
          <a:xfrm>
            <a:off x="14991229" y="756876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625" y="1577813"/>
            <a:ext cx="2233134" cy="1674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5304853" y="1605571"/>
            <a:ext cx="2132166" cy="161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425" y="1605570"/>
            <a:ext cx="2092840" cy="161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663488" y="3810000"/>
            <a:ext cx="3419562"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CLASSROOMS</a:t>
            </a:r>
            <a:endParaRPr lang="en-US" sz="280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6299" y="5007580"/>
            <a:ext cx="2164073" cy="1871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67" y="5007580"/>
            <a:ext cx="2467101" cy="1850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0" name="Picture 49" descr="WhatsApp Image 2020-08-31 at 10.45.07 (5).jpeg"/>
          <p:cNvPicPr/>
          <p:nvPr/>
        </p:nvPicPr>
        <p:blipFill rotWithShape="1">
          <a:blip r:embed="rId7" cstate="print"/>
          <a:srcRect b="11124"/>
          <a:stretch/>
        </p:blipFill>
        <p:spPr>
          <a:xfrm>
            <a:off x="2929378" y="5007580"/>
            <a:ext cx="2311312" cy="1898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p:cNvPicPr>
            <a:picLocks noChangeAspect="1"/>
          </p:cNvPicPr>
          <p:nvPr/>
        </p:nvPicPr>
        <p:blipFill rotWithShape="1">
          <a:blip r:embed="rId8" cstate="print">
            <a:extLst>
              <a:ext uri="{28A0092B-C50C-407E-A947-70E740481C1C}">
                <a14:useLocalDpi xmlns:a14="http://schemas.microsoft.com/office/drawing/2010/main" val="0"/>
              </a:ext>
            </a:extLst>
          </a:blip>
          <a:srcRect l="2618" t="3379" r="-394" b="24359"/>
          <a:stretch/>
        </p:blipFill>
        <p:spPr>
          <a:xfrm>
            <a:off x="8597269" y="2905538"/>
            <a:ext cx="6579231" cy="4343400"/>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4545" y="1304799"/>
            <a:ext cx="6113725" cy="1463267"/>
          </a:xfrm>
          <a:prstGeom prst="rect">
            <a:avLst/>
          </a:prstGeom>
        </p:spPr>
      </p:pic>
    </p:spTree>
    <p:extLst>
      <p:ext uri="{BB962C8B-B14F-4D97-AF65-F5344CB8AC3E}">
        <p14:creationId xmlns:p14="http://schemas.microsoft.com/office/powerpoint/2010/main" val="560224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0392" y="4276107"/>
            <a:ext cx="6529070" cy="3124835"/>
          </a:xfrm>
          <a:custGeom>
            <a:avLst/>
            <a:gdLst/>
            <a:ahLst/>
            <a:cxnLst/>
            <a:rect l="l" t="t" r="r" b="b"/>
            <a:pathLst>
              <a:path w="6529070" h="2762884">
                <a:moveTo>
                  <a:pt x="0" y="2762885"/>
                </a:moveTo>
                <a:lnTo>
                  <a:pt x="6529044" y="2762885"/>
                </a:lnTo>
                <a:lnTo>
                  <a:pt x="6529044" y="0"/>
                </a:lnTo>
                <a:lnTo>
                  <a:pt x="0" y="0"/>
                </a:lnTo>
                <a:lnTo>
                  <a:pt x="0" y="2762885"/>
                </a:lnTo>
                <a:close/>
              </a:path>
            </a:pathLst>
          </a:custGeom>
          <a:solidFill>
            <a:srgbClr val="EDEDEE"/>
          </a:solidFill>
        </p:spPr>
        <p:txBody>
          <a:bodyPr wrap="square" lIns="0" tIns="0" rIns="0" bIns="0" rtlCol="0"/>
          <a:lstStyle/>
          <a:p>
            <a:endParaRPr dirty="0"/>
          </a:p>
        </p:txBody>
      </p:sp>
      <p:sp>
        <p:nvSpPr>
          <p:cNvPr id="3" name="object 3"/>
          <p:cNvSpPr/>
          <p:nvPr/>
        </p:nvSpPr>
        <p:spPr>
          <a:xfrm>
            <a:off x="6350" y="6362"/>
            <a:ext cx="1188085" cy="1244600"/>
          </a:xfrm>
          <a:custGeom>
            <a:avLst/>
            <a:gdLst/>
            <a:ahLst/>
            <a:cxnLst/>
            <a:rect l="l" t="t" r="r" b="b"/>
            <a:pathLst>
              <a:path w="1188085" h="1244600">
                <a:moveTo>
                  <a:pt x="0" y="1244587"/>
                </a:moveTo>
                <a:lnTo>
                  <a:pt x="1187488" y="1244587"/>
                </a:lnTo>
                <a:lnTo>
                  <a:pt x="1187488" y="0"/>
                </a:lnTo>
                <a:lnTo>
                  <a:pt x="0" y="0"/>
                </a:lnTo>
                <a:lnTo>
                  <a:pt x="0" y="1244587"/>
                </a:lnTo>
                <a:close/>
              </a:path>
            </a:pathLst>
          </a:custGeom>
          <a:solidFill>
            <a:srgbClr val="002060"/>
          </a:solidFill>
          <a:ln>
            <a:solidFill>
              <a:schemeClr val="tx2">
                <a:lumMod val="50000"/>
              </a:schemeClr>
            </a:solidFill>
          </a:ln>
        </p:spPr>
        <p:txBody>
          <a:bodyPr wrap="square" lIns="0" tIns="0" rIns="0" bIns="0" rtlCol="0"/>
          <a:lstStyle/>
          <a:p>
            <a:endParaRPr dirty="0"/>
          </a:p>
        </p:txBody>
      </p:sp>
      <p:sp>
        <p:nvSpPr>
          <p:cNvPr id="4" name="object 4"/>
          <p:cNvSpPr/>
          <p:nvPr/>
        </p:nvSpPr>
        <p:spPr>
          <a:xfrm>
            <a:off x="6350" y="6350"/>
            <a:ext cx="1188085" cy="1244600"/>
          </a:xfrm>
          <a:custGeom>
            <a:avLst/>
            <a:gdLst/>
            <a:ahLst/>
            <a:cxnLst/>
            <a:rect l="l" t="t" r="r" b="b"/>
            <a:pathLst>
              <a:path w="1188085" h="1244600">
                <a:moveTo>
                  <a:pt x="0" y="1244600"/>
                </a:moveTo>
                <a:lnTo>
                  <a:pt x="1187488" y="1244600"/>
                </a:lnTo>
                <a:lnTo>
                  <a:pt x="1187488" y="0"/>
                </a:lnTo>
                <a:lnTo>
                  <a:pt x="0" y="0"/>
                </a:lnTo>
                <a:lnTo>
                  <a:pt x="0" y="1244600"/>
                </a:lnTo>
                <a:close/>
              </a:path>
            </a:pathLst>
          </a:custGeom>
          <a:ln w="12700">
            <a:solidFill>
              <a:schemeClr val="tx2"/>
            </a:solidFill>
          </a:ln>
        </p:spPr>
        <p:txBody>
          <a:bodyPr wrap="square" lIns="0" tIns="0" rIns="0" bIns="0" rtlCol="0"/>
          <a:lstStyle/>
          <a:p>
            <a:endParaRPr dirty="0"/>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ST</a:t>
            </a:r>
            <a:r>
              <a:rPr spc="85" dirty="0"/>
              <a:t>UDENT</a:t>
            </a:r>
          </a:p>
        </p:txBody>
      </p:sp>
      <p:sp>
        <p:nvSpPr>
          <p:cNvPr id="8" name="object 8"/>
          <p:cNvSpPr txBox="1"/>
          <p:nvPr/>
        </p:nvSpPr>
        <p:spPr>
          <a:xfrm>
            <a:off x="1222755" y="503474"/>
            <a:ext cx="215582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848688"/>
                </a:solidFill>
                <a:latin typeface="Segoe UI Black"/>
                <a:cs typeface="Segoe UI Black"/>
              </a:rPr>
              <a:t>PROFILES</a:t>
            </a:r>
            <a:endParaRPr sz="3600" dirty="0">
              <a:latin typeface="Segoe UI Black"/>
              <a:cs typeface="Segoe UI Black"/>
            </a:endParaRPr>
          </a:p>
        </p:txBody>
      </p:sp>
      <p:sp>
        <p:nvSpPr>
          <p:cNvPr id="13" name="object 13"/>
          <p:cNvSpPr txBox="1"/>
          <p:nvPr/>
        </p:nvSpPr>
        <p:spPr>
          <a:xfrm>
            <a:off x="1004694" y="1543503"/>
            <a:ext cx="3715130" cy="872034"/>
          </a:xfrm>
          <a:prstGeom prst="rect">
            <a:avLst/>
          </a:prstGeom>
        </p:spPr>
        <p:txBody>
          <a:bodyPr vert="horz" wrap="square" lIns="0" tIns="12700" rIns="0" bIns="0" rtlCol="0">
            <a:spAutoFit/>
          </a:bodyPr>
          <a:lstStyle/>
          <a:p>
            <a:pPr marL="91440"/>
            <a:r>
              <a:rPr lang="ru-RU" altLang="en-US" sz="1100" b="1" dirty="0">
                <a:solidFill>
                  <a:srgbClr val="F74F22"/>
                </a:solidFill>
                <a:latin typeface="Times New Roman" panose="02020603050405020304" pitchFamily="18" charset="0"/>
                <a:cs typeface="Times New Roman" panose="02020603050405020304" pitchFamily="18" charset="0"/>
              </a:rPr>
              <a:t>A</a:t>
            </a:r>
            <a:r>
              <a:rPr lang="en-IN" altLang="en-US" sz="1100" b="1" dirty="0">
                <a:solidFill>
                  <a:srgbClr val="F74F22"/>
                </a:solidFill>
                <a:latin typeface="Times New Roman" panose="02020603050405020304" pitchFamily="18" charset="0"/>
                <a:cs typeface="Times New Roman" panose="02020603050405020304" pitchFamily="18" charset="0"/>
              </a:rPr>
              <a:t>ADIL </a:t>
            </a:r>
            <a:r>
              <a:rPr lang="en-IN" altLang="en-US" sz="1100" b="1" dirty="0" smtClean="0">
                <a:solidFill>
                  <a:srgbClr val="F74F22"/>
                </a:solidFill>
                <a:latin typeface="Times New Roman" panose="02020603050405020304" pitchFamily="18" charset="0"/>
                <a:cs typeface="Times New Roman" panose="02020603050405020304" pitchFamily="18" charset="0"/>
              </a:rPr>
              <a:t>BASHIR</a:t>
            </a:r>
            <a:endParaRPr lang="en-IN" altLang="en-US" sz="1100" dirty="0">
              <a:solidFill>
                <a:srgbClr val="4B4C4D"/>
              </a:solidFill>
              <a:latin typeface="Times New Roman" panose="02020603050405020304" pitchFamily="18" charset="0"/>
              <a:cs typeface="Times New Roman" panose="02020603050405020304" pitchFamily="18" charset="0"/>
              <a:sym typeface="Wingdings" panose="05000000000000000000" pitchFamily="2" charset="2"/>
            </a:endParaRPr>
          </a:p>
          <a:p>
            <a:pPr marL="91440"/>
            <a:r>
              <a:rPr lang="en-US" altLang="en-US" sz="1100" dirty="0">
                <a:solidFill>
                  <a:srgbClr val="F74F22"/>
                </a:solidFill>
                <a:latin typeface="Times New Roman" panose="02020603050405020304" pitchFamily="18" charset="0"/>
                <a:cs typeface="Times New Roman" panose="02020603050405020304" pitchFamily="18" charset="0"/>
              </a:rPr>
              <a:t>Phone Number: </a:t>
            </a:r>
            <a:r>
              <a:rPr lang="en-US" altLang="en-US" sz="1100" dirty="0">
                <a:latin typeface="Times New Roman" panose="02020603050405020304" pitchFamily="18" charset="0"/>
                <a:cs typeface="Times New Roman" panose="02020603050405020304" pitchFamily="18" charset="0"/>
              </a:rPr>
              <a:t>+</a:t>
            </a:r>
            <a:r>
              <a:rPr lang="en-US" altLang="en-US" sz="1100" dirty="0" smtClean="0">
                <a:latin typeface="Times New Roman" panose="02020603050405020304" pitchFamily="18" charset="0"/>
                <a:cs typeface="Times New Roman" panose="02020603050405020304" pitchFamily="18" charset="0"/>
              </a:rPr>
              <a:t>917006317445</a:t>
            </a:r>
          </a:p>
          <a:p>
            <a:pPr marL="91440"/>
            <a:r>
              <a:rPr lang="en-US" altLang="en-US" sz="1100" dirty="0" smtClean="0">
                <a:solidFill>
                  <a:srgbClr val="F74F22"/>
                </a:solidFill>
                <a:latin typeface="Times New Roman" panose="02020603050405020304" pitchFamily="18" charset="0"/>
                <a:cs typeface="Times New Roman" panose="02020603050405020304" pitchFamily="18" charset="0"/>
              </a:rPr>
              <a:t>Email </a:t>
            </a:r>
            <a:r>
              <a:rPr lang="en-US" altLang="en-US" sz="1100" dirty="0">
                <a:solidFill>
                  <a:srgbClr val="F74F22"/>
                </a:solidFill>
                <a:latin typeface="Times New Roman" panose="02020603050405020304" pitchFamily="18" charset="0"/>
                <a:cs typeface="Times New Roman" panose="02020603050405020304" pitchFamily="18" charset="0"/>
              </a:rPr>
              <a:t>id :</a:t>
            </a:r>
            <a:r>
              <a:rPr lang="en-US" altLang="en-US" sz="1100" dirty="0">
                <a:latin typeface="Times New Roman" panose="02020603050405020304" pitchFamily="18" charset="0"/>
                <a:cs typeface="Times New Roman" panose="02020603050405020304" pitchFamily="18" charset="0"/>
              </a:rPr>
              <a:t>aadilbashir333@gmail.com</a:t>
            </a:r>
            <a:endParaRPr lang="ru-RU" altLang="en-US" sz="1100" dirty="0">
              <a:latin typeface="Times New Roman" panose="02020603050405020304" pitchFamily="18" charset="0"/>
              <a:cs typeface="Times New Roman" panose="02020603050405020304" pitchFamily="18" charset="0"/>
            </a:endParaRPr>
          </a:p>
          <a:p>
            <a:pPr marL="91440"/>
            <a:endParaRPr lang="en-US" altLang="en-US" sz="1100" dirty="0">
              <a:solidFill>
                <a:srgbClr val="4B4C4D"/>
              </a:solidFill>
              <a:latin typeface="Times New Roman" panose="02020603050405020304" pitchFamily="18" charset="0"/>
              <a:cs typeface="Times New Roman" panose="02020603050405020304" pitchFamily="18" charset="0"/>
              <a:sym typeface="Wingdings" panose="05000000000000000000" pitchFamily="2" charset="2"/>
            </a:endParaRPr>
          </a:p>
          <a:p>
            <a:pPr marL="1587500">
              <a:spcBef>
                <a:spcPts val="100"/>
              </a:spcBef>
            </a:pPr>
            <a:endParaRPr lang="en-IN" sz="1100" dirty="0">
              <a:latin typeface="Segoe UI Semilight"/>
              <a:cs typeface="Segoe UI Semilight"/>
            </a:endParaRPr>
          </a:p>
        </p:txBody>
      </p:sp>
      <p:sp>
        <p:nvSpPr>
          <p:cNvPr id="14" name="object 14"/>
          <p:cNvSpPr txBox="1"/>
          <p:nvPr/>
        </p:nvSpPr>
        <p:spPr>
          <a:xfrm>
            <a:off x="-488950" y="2434581"/>
            <a:ext cx="6524625" cy="474489"/>
          </a:xfrm>
          <a:prstGeom prst="rect">
            <a:avLst/>
          </a:prstGeom>
        </p:spPr>
        <p:txBody>
          <a:bodyPr vert="horz" wrap="square" lIns="0" tIns="12700" rIns="0" bIns="0" rtlCol="0">
            <a:spAutoFit/>
          </a:bodyPr>
          <a:lstStyle/>
          <a:p>
            <a:pPr marL="1587500">
              <a:lnSpc>
                <a:spcPts val="1235"/>
              </a:lnSpc>
              <a:spcBef>
                <a:spcPts val="980"/>
              </a:spcBef>
            </a:pPr>
            <a:r>
              <a:rPr lang="en-IN" altLang="en-US" sz="1100" b="1" dirty="0">
                <a:solidFill>
                  <a:srgbClr val="F74F22"/>
                </a:solidFill>
                <a:latin typeface="Times New Roman" panose="02020603050405020304" pitchFamily="18" charset="0"/>
                <a:cs typeface="Times New Roman" panose="02020603050405020304" pitchFamily="18" charset="0"/>
              </a:rPr>
              <a:t>AATIF ALI BEIGH</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a:t>
            </a:r>
            <a:r>
              <a:rPr lang="en-US" sz="1100" spc="-5" dirty="0">
                <a:latin typeface="Times New Roman" panose="02020603050405020304" pitchFamily="18" charset="0"/>
                <a:cs typeface="Times New Roman" panose="02020603050405020304" pitchFamily="18" charset="0"/>
              </a:rPr>
              <a:t>:+</a:t>
            </a:r>
            <a:r>
              <a:rPr lang="en-US" sz="1100" spc="-5" dirty="0" smtClean="0">
                <a:latin typeface="Times New Roman" panose="02020603050405020304" pitchFamily="18" charset="0"/>
                <a:cs typeface="Times New Roman" panose="02020603050405020304" pitchFamily="18" charset="0"/>
              </a:rPr>
              <a:t>917006221062</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aatifali.beigh@gmail.com</a:t>
            </a:r>
            <a:endParaRPr lang="en-IN" sz="1100" spc="-5" dirty="0">
              <a:latin typeface="Times New Roman" panose="02020603050405020304" pitchFamily="18" charset="0"/>
              <a:cs typeface="Times New Roman" panose="02020603050405020304" pitchFamily="18" charset="0"/>
            </a:endParaRPr>
          </a:p>
        </p:txBody>
      </p:sp>
      <p:sp>
        <p:nvSpPr>
          <p:cNvPr id="15" name="object 15"/>
          <p:cNvSpPr/>
          <p:nvPr/>
        </p:nvSpPr>
        <p:spPr>
          <a:xfrm>
            <a:off x="7869215" y="1528127"/>
            <a:ext cx="7069834" cy="5998342"/>
          </a:xfrm>
          <a:custGeom>
            <a:avLst/>
            <a:gdLst/>
            <a:ahLst/>
            <a:cxnLst/>
            <a:rect l="l" t="t" r="r" b="b"/>
            <a:pathLst>
              <a:path w="6529069" h="2752090">
                <a:moveTo>
                  <a:pt x="0" y="2751823"/>
                </a:moveTo>
                <a:lnTo>
                  <a:pt x="6529044" y="2751823"/>
                </a:lnTo>
                <a:lnTo>
                  <a:pt x="6529044" y="0"/>
                </a:lnTo>
                <a:lnTo>
                  <a:pt x="0" y="0"/>
                </a:lnTo>
                <a:lnTo>
                  <a:pt x="0" y="2751823"/>
                </a:lnTo>
                <a:close/>
              </a:path>
            </a:pathLst>
          </a:custGeom>
          <a:solidFill>
            <a:srgbClr val="EDEDEE"/>
          </a:solidFill>
        </p:spPr>
        <p:txBody>
          <a:bodyPr wrap="square" lIns="0" tIns="0" rIns="0" bIns="0" rtlCol="0"/>
          <a:lstStyle/>
          <a:p>
            <a:pPr marL="1587500">
              <a:lnSpc>
                <a:spcPts val="1600"/>
              </a:lnSpc>
              <a:spcBef>
                <a:spcPts val="100"/>
              </a:spcBef>
            </a:pPr>
            <a:endParaRPr lang="en-US" sz="1100" dirty="0">
              <a:latin typeface="Times New Roman" panose="02020603050405020304" pitchFamily="18" charset="0"/>
              <a:cs typeface="Times New Roman" panose="02020603050405020304" pitchFamily="18" charset="0"/>
            </a:endParaRPr>
          </a:p>
        </p:txBody>
      </p:sp>
      <p:sp>
        <p:nvSpPr>
          <p:cNvPr id="23" name="object 23"/>
          <p:cNvSpPr txBox="1"/>
          <p:nvPr/>
        </p:nvSpPr>
        <p:spPr>
          <a:xfrm>
            <a:off x="1144893" y="3227895"/>
            <a:ext cx="4667993" cy="702756"/>
          </a:xfrm>
          <a:prstGeom prst="rect">
            <a:avLst/>
          </a:prstGeom>
        </p:spPr>
        <p:txBody>
          <a:bodyPr vert="horz" wrap="square" lIns="0" tIns="12700" rIns="0" bIns="0" rtlCol="0">
            <a:spAutoFit/>
          </a:bodyPr>
          <a:lstStyle/>
          <a:p>
            <a:pPr>
              <a:spcBef>
                <a:spcPts val="980"/>
              </a:spcBef>
            </a:pPr>
            <a:r>
              <a:rPr lang="en-IN" altLang="en-US" sz="1100" b="1" dirty="0">
                <a:solidFill>
                  <a:srgbClr val="F74F22"/>
                </a:solidFill>
                <a:latin typeface="Times New Roman" panose="02020603050405020304" pitchFamily="18" charset="0"/>
                <a:cs typeface="Times New Roman" panose="02020603050405020304" pitchFamily="18" charset="0"/>
              </a:rPr>
              <a:t>AMINA </a:t>
            </a:r>
            <a:r>
              <a:rPr lang="en-IN" altLang="en-US" sz="1100" b="1" dirty="0" smtClean="0">
                <a:solidFill>
                  <a:srgbClr val="F74F22"/>
                </a:solidFill>
                <a:latin typeface="Times New Roman" panose="02020603050405020304" pitchFamily="18" charset="0"/>
                <a:cs typeface="Times New Roman" panose="02020603050405020304" pitchFamily="18" charset="0"/>
              </a:rPr>
              <a:t>ALI</a:t>
            </a:r>
            <a:endParaRPr lang="en-US" sz="1100" b="1" spc="-5" dirty="0">
              <a:solidFill>
                <a:srgbClr val="F74F21"/>
              </a:solidFill>
              <a:latin typeface="Times New Roman" panose="02020603050405020304" pitchFamily="18" charset="0"/>
              <a:cs typeface="Times New Roman" panose="02020603050405020304" pitchFamily="18" charset="0"/>
            </a:endParaRPr>
          </a:p>
          <a:p>
            <a:r>
              <a:rPr lang="en-US" sz="1100" b="1" spc="-5" dirty="0">
                <a:solidFill>
                  <a:srgbClr val="F74F21"/>
                </a:solidFill>
                <a:latin typeface="Times New Roman" panose="02020603050405020304" pitchFamily="18" charset="0"/>
                <a:cs typeface="Times New Roman" panose="02020603050405020304" pitchFamily="18" charset="0"/>
              </a:rPr>
              <a:t>Phone Number:</a:t>
            </a:r>
            <a:r>
              <a:rPr lang="en-US" sz="1100" b="1" spc="-5" dirty="0">
                <a:latin typeface="Times New Roman" panose="02020603050405020304" pitchFamily="18" charset="0"/>
                <a:cs typeface="Times New Roman" panose="02020603050405020304" pitchFamily="18" charset="0"/>
              </a:rPr>
              <a:t>+</a:t>
            </a:r>
            <a:r>
              <a:rPr lang="en-US" sz="1100" spc="-5" dirty="0">
                <a:latin typeface="Times New Roman" panose="02020603050405020304" pitchFamily="18" charset="0"/>
                <a:cs typeface="Times New Roman" panose="02020603050405020304" pitchFamily="18" charset="0"/>
              </a:rPr>
              <a:t>917006603071</a:t>
            </a:r>
          </a:p>
          <a:p>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eramina78@gmail.com</a:t>
            </a:r>
            <a:endParaRPr sz="1100" dirty="0">
              <a:latin typeface="Times New Roman" panose="02020603050405020304" pitchFamily="18" charset="0"/>
              <a:cs typeface="Times New Roman" panose="02020603050405020304" pitchFamily="18" charset="0"/>
            </a:endParaRPr>
          </a:p>
          <a:p>
            <a:pPr marL="12700">
              <a:lnSpc>
                <a:spcPct val="100000"/>
              </a:lnSpc>
              <a:spcBef>
                <a:spcPts val="130"/>
              </a:spcBef>
              <a:tabLst>
                <a:tab pos="240665" algn="l"/>
                <a:tab pos="241300" algn="l"/>
              </a:tabLst>
            </a:pPr>
            <a:endParaRPr sz="1100" dirty="0">
              <a:latin typeface="Times New Roman" panose="02020603050405020304" pitchFamily="18" charset="0"/>
              <a:cs typeface="Times New Roman" panose="02020603050405020304" pitchFamily="18" charset="0"/>
            </a:endParaRPr>
          </a:p>
        </p:txBody>
      </p:sp>
      <p:sp>
        <p:nvSpPr>
          <p:cNvPr id="24" name="object 24"/>
          <p:cNvSpPr txBox="1"/>
          <p:nvPr/>
        </p:nvSpPr>
        <p:spPr>
          <a:xfrm>
            <a:off x="-488950" y="4174511"/>
            <a:ext cx="6524625" cy="474489"/>
          </a:xfrm>
          <a:prstGeom prst="rect">
            <a:avLst/>
          </a:prstGeom>
        </p:spPr>
        <p:txBody>
          <a:bodyPr vert="horz" wrap="square" lIns="0" tIns="12700" rIns="0" bIns="0" rtlCol="0">
            <a:spAutoFit/>
          </a:bodyPr>
          <a:lstStyle/>
          <a:p>
            <a:pPr marL="1587500">
              <a:lnSpc>
                <a:spcPts val="1235"/>
              </a:lnSpc>
              <a:spcBef>
                <a:spcPts val="980"/>
              </a:spcBef>
            </a:pPr>
            <a:r>
              <a:rPr lang="en-IN" sz="1100" b="1" dirty="0">
                <a:solidFill>
                  <a:srgbClr val="F74F22"/>
                </a:solidFill>
                <a:latin typeface="Times New Roman" panose="02020603050405020304" pitchFamily="18" charset="0"/>
                <a:cs typeface="Times New Roman" panose="02020603050405020304" pitchFamily="18" charset="0"/>
                <a:sym typeface="Wingdings"/>
              </a:rPr>
              <a:t>AREEBA </a:t>
            </a:r>
            <a:r>
              <a:rPr lang="en-IN" sz="1100" b="1" dirty="0" smtClean="0">
                <a:solidFill>
                  <a:srgbClr val="F74F22"/>
                </a:solidFill>
                <a:latin typeface="Times New Roman" panose="02020603050405020304" pitchFamily="18" charset="0"/>
                <a:cs typeface="Times New Roman" panose="02020603050405020304" pitchFamily="18" charset="0"/>
                <a:sym typeface="Wingdings"/>
              </a:rPr>
              <a:t>PARVEZ</a:t>
            </a:r>
            <a:endParaRPr sz="1100" dirty="0">
              <a:latin typeface="Times New Roman" panose="02020603050405020304" pitchFamily="18" charset="0"/>
              <a:cs typeface="Times New Roman" panose="02020603050405020304" pitchFamily="18" charset="0"/>
            </a:endParaRPr>
          </a:p>
          <a:p>
            <a:pPr marL="1587500">
              <a:lnSpc>
                <a:spcPts val="1235"/>
              </a:lnSpc>
            </a:pPr>
            <a:r>
              <a:rPr lang="en-IN" sz="1100" b="1" spc="-5" dirty="0">
                <a:solidFill>
                  <a:srgbClr val="F74F21"/>
                </a:solidFill>
                <a:latin typeface="Times New Roman" panose="02020603050405020304" pitchFamily="18" charset="0"/>
                <a:cs typeface="Times New Roman" panose="02020603050405020304" pitchFamily="18" charset="0"/>
              </a:rPr>
              <a:t>Phone Number: </a:t>
            </a:r>
            <a:r>
              <a:rPr lang="en-IN" sz="1100" spc="-5" dirty="0">
                <a:latin typeface="Times New Roman" panose="02020603050405020304" pitchFamily="18" charset="0"/>
                <a:cs typeface="Times New Roman" panose="02020603050405020304" pitchFamily="18" charset="0"/>
              </a:rPr>
              <a:t>+917006690343</a:t>
            </a:r>
          </a:p>
          <a:p>
            <a:pPr marL="1587500">
              <a:lnSpc>
                <a:spcPts val="1235"/>
              </a:lnSpc>
            </a:pPr>
            <a:r>
              <a:rPr lang="en-IN" sz="1100" b="1" spc="-5" dirty="0" smtClean="0">
                <a:solidFill>
                  <a:srgbClr val="F74F21"/>
                </a:solidFill>
                <a:latin typeface="Times New Roman" panose="02020603050405020304" pitchFamily="18" charset="0"/>
                <a:cs typeface="Times New Roman" panose="02020603050405020304" pitchFamily="18" charset="0"/>
              </a:rPr>
              <a:t>Email </a:t>
            </a:r>
            <a:r>
              <a:rPr lang="en-IN" sz="1100" b="1" spc="-5" dirty="0">
                <a:solidFill>
                  <a:srgbClr val="F74F21"/>
                </a:solidFill>
                <a:latin typeface="Times New Roman" panose="02020603050405020304" pitchFamily="18" charset="0"/>
                <a:cs typeface="Times New Roman" panose="02020603050405020304" pitchFamily="18" charset="0"/>
              </a:rPr>
              <a:t>id:</a:t>
            </a:r>
            <a:r>
              <a:rPr lang="en-IN" sz="1100" spc="-5" dirty="0">
                <a:latin typeface="Times New Roman" panose="02020603050405020304" pitchFamily="18" charset="0"/>
                <a:cs typeface="Times New Roman" panose="02020603050405020304" pitchFamily="18" charset="0"/>
              </a:rPr>
              <a:t>areebawani222@gmail.com</a:t>
            </a:r>
          </a:p>
        </p:txBody>
      </p:sp>
      <p:sp>
        <p:nvSpPr>
          <p:cNvPr id="25" name="object 25"/>
          <p:cNvSpPr/>
          <p:nvPr/>
        </p:nvSpPr>
        <p:spPr>
          <a:xfrm>
            <a:off x="12258802" y="6350"/>
            <a:ext cx="2918460" cy="358140"/>
          </a:xfrm>
          <a:custGeom>
            <a:avLst/>
            <a:gdLst/>
            <a:ahLst/>
            <a:cxnLst/>
            <a:rect l="l" t="t" r="r" b="b"/>
            <a:pathLst>
              <a:path w="2918459" h="358140">
                <a:moveTo>
                  <a:pt x="0" y="357771"/>
                </a:moveTo>
                <a:lnTo>
                  <a:pt x="2917952" y="357771"/>
                </a:lnTo>
                <a:lnTo>
                  <a:pt x="2917952" y="0"/>
                </a:lnTo>
                <a:lnTo>
                  <a:pt x="0" y="0"/>
                </a:lnTo>
                <a:lnTo>
                  <a:pt x="0" y="357771"/>
                </a:lnTo>
                <a:close/>
              </a:path>
            </a:pathLst>
          </a:custGeom>
          <a:solidFill>
            <a:schemeClr val="tx2">
              <a:lumMod val="50000"/>
            </a:schemeClr>
          </a:solidFill>
        </p:spPr>
        <p:txBody>
          <a:bodyPr wrap="square" lIns="0" tIns="0" rIns="0" bIns="0" rtlCol="0"/>
          <a:lstStyle/>
          <a:p>
            <a:endParaRPr dirty="0"/>
          </a:p>
        </p:txBody>
      </p:sp>
      <p:sp>
        <p:nvSpPr>
          <p:cNvPr id="26" name="object 26"/>
          <p:cNvSpPr/>
          <p:nvPr/>
        </p:nvSpPr>
        <p:spPr>
          <a:xfrm>
            <a:off x="12258802" y="6350"/>
            <a:ext cx="2918460" cy="358140"/>
          </a:xfrm>
          <a:custGeom>
            <a:avLst/>
            <a:gdLst/>
            <a:ahLst/>
            <a:cxnLst/>
            <a:rect l="l" t="t" r="r" b="b"/>
            <a:pathLst>
              <a:path w="2918459" h="358140">
                <a:moveTo>
                  <a:pt x="0" y="357771"/>
                </a:moveTo>
                <a:lnTo>
                  <a:pt x="2917952" y="357771"/>
                </a:lnTo>
                <a:lnTo>
                  <a:pt x="2917952" y="0"/>
                </a:lnTo>
                <a:lnTo>
                  <a:pt x="0" y="0"/>
                </a:lnTo>
                <a:lnTo>
                  <a:pt x="0" y="357771"/>
                </a:lnTo>
                <a:close/>
              </a:path>
            </a:pathLst>
          </a:custGeom>
          <a:ln w="12700">
            <a:solidFill>
              <a:schemeClr val="tx2">
                <a:lumMod val="50000"/>
              </a:schemeClr>
            </a:solidFill>
          </a:ln>
        </p:spPr>
        <p:txBody>
          <a:bodyPr wrap="square" lIns="0" tIns="0" rIns="0" bIns="0" rtlCol="0"/>
          <a:lstStyle/>
          <a:p>
            <a:endParaRPr dirty="0"/>
          </a:p>
        </p:txBody>
      </p:sp>
      <p:sp>
        <p:nvSpPr>
          <p:cNvPr id="27" name="object 27"/>
          <p:cNvSpPr txBox="1"/>
          <p:nvPr/>
        </p:nvSpPr>
        <p:spPr>
          <a:xfrm>
            <a:off x="214936" y="7558258"/>
            <a:ext cx="1859914" cy="160300"/>
          </a:xfrm>
          <a:prstGeom prst="rect">
            <a:avLst/>
          </a:prstGeom>
        </p:spPr>
        <p:txBody>
          <a:bodyPr vert="horz" wrap="square" lIns="0" tIns="21590" rIns="0" bIns="0" rtlCol="0">
            <a:spAutoFit/>
          </a:bodyPr>
          <a:lstStyle/>
          <a:p>
            <a:pPr marL="12700">
              <a:lnSpc>
                <a:spcPct val="100000"/>
              </a:lnSpc>
              <a:spcBef>
                <a:spcPts val="170"/>
              </a:spcBef>
            </a:pPr>
            <a:r>
              <a:rPr lang="en-US" sz="900" b="1" spc="-5" dirty="0" smtClean="0">
                <a:solidFill>
                  <a:schemeClr val="tx2">
                    <a:lumMod val="50000"/>
                  </a:schemeClr>
                </a:solidFill>
                <a:latin typeface="Segoe UI"/>
                <a:cs typeface="Segoe UI"/>
              </a:rPr>
              <a:t>22</a:t>
            </a:r>
            <a:r>
              <a:rPr sz="900" b="1" spc="-5" dirty="0" smtClean="0">
                <a:solidFill>
                  <a:schemeClr val="tx2">
                    <a:lumMod val="50000"/>
                  </a:schemeClr>
                </a:solidFill>
                <a:latin typeface="Segoe UI"/>
                <a:cs typeface="Segoe UI"/>
              </a:rPr>
              <a:t> </a:t>
            </a:r>
            <a:r>
              <a:rPr sz="900" b="0" dirty="0">
                <a:solidFill>
                  <a:schemeClr val="tx2">
                    <a:lumMod val="50000"/>
                  </a:schemeClr>
                </a:solidFill>
                <a:latin typeface="Segoe UI Light"/>
                <a:cs typeface="Segoe UI Light"/>
              </a:rPr>
              <a:t>|</a:t>
            </a:r>
            <a:r>
              <a:rPr sz="900" b="1" dirty="0">
                <a:solidFill>
                  <a:schemeClr val="tx2">
                    <a:lumMod val="50000"/>
                  </a:schemeClr>
                </a:solidFill>
                <a:latin typeface="Times New Roman" panose="02020603050405020304" pitchFamily="18" charset="0"/>
                <a:cs typeface="Times New Roman" panose="02020603050405020304" pitchFamily="18" charset="0"/>
              </a:rPr>
              <a:t> </a:t>
            </a:r>
            <a:r>
              <a:rPr lang="en-US" sz="900" b="1" spc="-10" dirty="0">
                <a:solidFill>
                  <a:schemeClr val="tx2">
                    <a:lumMod val="50000"/>
                  </a:schemeClr>
                </a:solidFill>
                <a:latin typeface="Times New Roman" panose="02020603050405020304" pitchFamily="18" charset="0"/>
                <a:cs typeface="Times New Roman" panose="02020603050405020304" pitchFamily="18" charset="0"/>
              </a:rPr>
              <a:t>B.Tech CSE</a:t>
            </a:r>
            <a:endParaRPr sz="9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8" name="object 28"/>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chemeClr val="tx2">
                    <a:lumMod val="50000"/>
                  </a:schemeClr>
                </a:solidFill>
                <a:latin typeface="Segoe UI Light"/>
                <a:cs typeface="Segoe UI Light"/>
              </a:rPr>
              <a:t>Placement </a:t>
            </a:r>
            <a:r>
              <a:rPr sz="900" b="0" spc="-5" dirty="0">
                <a:solidFill>
                  <a:schemeClr val="tx2">
                    <a:lumMod val="50000"/>
                  </a:schemeClr>
                </a:solidFill>
                <a:latin typeface="Segoe UI Light"/>
                <a:cs typeface="Segoe UI Light"/>
              </a:rPr>
              <a:t>Brochure 20</a:t>
            </a:r>
            <a:r>
              <a:rPr lang="en-US" sz="900" b="0" spc="-5" dirty="0">
                <a:solidFill>
                  <a:schemeClr val="tx2">
                    <a:lumMod val="50000"/>
                  </a:schemeClr>
                </a:solidFill>
                <a:latin typeface="Segoe UI Light"/>
                <a:cs typeface="Segoe UI Light"/>
              </a:rPr>
              <a:t>20</a:t>
            </a:r>
            <a:r>
              <a:rPr sz="900" b="0" spc="-5" dirty="0">
                <a:solidFill>
                  <a:schemeClr val="tx2">
                    <a:lumMod val="50000"/>
                  </a:schemeClr>
                </a:solidFill>
                <a:latin typeface="Segoe UI Light"/>
                <a:cs typeface="Segoe UI Light"/>
              </a:rPr>
              <a:t> </a:t>
            </a:r>
            <a:r>
              <a:rPr sz="900" b="0" dirty="0">
                <a:solidFill>
                  <a:schemeClr val="tx2">
                    <a:lumMod val="50000"/>
                  </a:schemeClr>
                </a:solidFill>
                <a:latin typeface="Segoe UI Light"/>
                <a:cs typeface="Segoe UI Light"/>
              </a:rPr>
              <a:t>|</a:t>
            </a:r>
            <a:r>
              <a:rPr sz="900" b="0" spc="-85" dirty="0">
                <a:solidFill>
                  <a:schemeClr val="tx2">
                    <a:lumMod val="50000"/>
                  </a:schemeClr>
                </a:solidFill>
                <a:latin typeface="Segoe UI Light"/>
                <a:cs typeface="Segoe UI Light"/>
              </a:rPr>
              <a:t> </a:t>
            </a:r>
            <a:r>
              <a:rPr lang="en-US" sz="900" b="1" spc="-5" dirty="0" smtClean="0">
                <a:solidFill>
                  <a:schemeClr val="tx2">
                    <a:lumMod val="50000"/>
                  </a:schemeClr>
                </a:solidFill>
                <a:latin typeface="Segoe UI"/>
                <a:cs typeface="Segoe UI"/>
              </a:rPr>
              <a:t>23</a:t>
            </a:r>
            <a:endParaRPr sz="900" dirty="0">
              <a:solidFill>
                <a:schemeClr val="tx2">
                  <a:lumMod val="50000"/>
                </a:schemeClr>
              </a:solidFill>
              <a:latin typeface="Segoe UI"/>
              <a:cs typeface="Segoe UI"/>
            </a:endParaRPr>
          </a:p>
        </p:txBody>
      </p:sp>
      <p:sp>
        <p:nvSpPr>
          <p:cNvPr id="30" name="Rectangle 29">
            <a:extLst>
              <a:ext uri="{FF2B5EF4-FFF2-40B4-BE49-F238E27FC236}">
                <a16:creationId xmlns:a16="http://schemas.microsoft.com/office/drawing/2014/main" id="{3579D1BF-4A7B-43C4-B3F6-F1C139ACA90A}"/>
              </a:ext>
            </a:extLst>
          </p:cNvPr>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1130EB9-B350-4757-96FB-C06DD452AD93}"/>
              </a:ext>
            </a:extLst>
          </p:cNvPr>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5A9269F8-31DA-4879-973D-82F47CC8C23A}"/>
              </a:ext>
            </a:extLst>
          </p:cNvPr>
          <p:cNvSpPr/>
          <p:nvPr/>
        </p:nvSpPr>
        <p:spPr>
          <a:xfrm>
            <a:off x="14972247" y="7526469"/>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l="14504" t="18458" r="32753" b="33087"/>
          <a:stretch/>
        </p:blipFill>
        <p:spPr>
          <a:xfrm>
            <a:off x="397329" y="2336384"/>
            <a:ext cx="701769" cy="67845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3428" t="36374" r="12258" b="19510"/>
          <a:stretch/>
        </p:blipFill>
        <p:spPr>
          <a:xfrm rot="16200000">
            <a:off x="378050" y="3170487"/>
            <a:ext cx="730335" cy="701769"/>
          </a:xfrm>
          <a:prstGeom prst="rect">
            <a:avLst/>
          </a:prstGeom>
        </p:spPr>
      </p:pic>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8628" t="33334" r="31700" b="22549"/>
          <a:stretch/>
        </p:blipFill>
        <p:spPr>
          <a:xfrm>
            <a:off x="397329" y="4093541"/>
            <a:ext cx="706825" cy="636431"/>
          </a:xfrm>
          <a:prstGeom prst="rect">
            <a:avLst/>
          </a:prstGeom>
        </p:spPr>
      </p:pic>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l="14445" t="5838" r="8518" b="16030"/>
          <a:stretch/>
        </p:blipFill>
        <p:spPr>
          <a:xfrm>
            <a:off x="397329" y="1528127"/>
            <a:ext cx="708793" cy="621308"/>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074" y="4914289"/>
            <a:ext cx="696774" cy="690775"/>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22658" t="21569" r="33791" b="49018"/>
          <a:stretch/>
        </p:blipFill>
        <p:spPr>
          <a:xfrm>
            <a:off x="407381" y="5757827"/>
            <a:ext cx="696773" cy="710567"/>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4529" y="1543503"/>
            <a:ext cx="654146" cy="665381"/>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6361" y="6552990"/>
            <a:ext cx="686721" cy="707876"/>
          </a:xfrm>
          <a:prstGeom prst="rect">
            <a:avLst/>
          </a:prstGeom>
        </p:spPr>
      </p:pic>
      <p:sp>
        <p:nvSpPr>
          <p:cNvPr id="38" name="object 13"/>
          <p:cNvSpPr txBox="1"/>
          <p:nvPr/>
        </p:nvSpPr>
        <p:spPr>
          <a:xfrm>
            <a:off x="-488951" y="4980804"/>
            <a:ext cx="6524625" cy="679673"/>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ASIF AHMAD DAR</a:t>
            </a:r>
            <a:endParaRPr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a:t>
            </a:r>
            <a:r>
              <a:rPr lang="en-US" sz="1100" spc="-5" dirty="0">
                <a:solidFill>
                  <a:srgbClr val="F74F21"/>
                </a:solidFill>
                <a:latin typeface="Times New Roman" panose="02020603050405020304" pitchFamily="18" charset="0"/>
                <a:cs typeface="Times New Roman" panose="02020603050405020304" pitchFamily="18" charset="0"/>
              </a:rPr>
              <a:t>:</a:t>
            </a:r>
            <a:r>
              <a:rPr lang="en-US" sz="1100" spc="-5" dirty="0">
                <a:latin typeface="Times New Roman" panose="02020603050405020304" pitchFamily="18" charset="0"/>
                <a:cs typeface="Times New Roman" panose="02020603050405020304" pitchFamily="18" charset="0"/>
              </a:rPr>
              <a:t>+919086811422</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darasi.cse@gmail.com</a:t>
            </a:r>
            <a:endParaRPr sz="1100" dirty="0">
              <a:latin typeface="Times New Roman" panose="02020603050405020304" pitchFamily="18" charset="0"/>
              <a:cs typeface="Times New Roman" panose="02020603050405020304" pitchFamily="18" charset="0"/>
            </a:endParaRPr>
          </a:p>
          <a:p>
            <a:pPr marL="1586865">
              <a:lnSpc>
                <a:spcPts val="1235"/>
              </a:lnSpc>
              <a:tabLst>
                <a:tab pos="1816100" algn="l"/>
                <a:tab pos="1816735" algn="l"/>
              </a:tabLst>
            </a:pPr>
            <a:endParaRPr sz="1100" dirty="0">
              <a:latin typeface="Times New Roman" panose="02020603050405020304" pitchFamily="18" charset="0"/>
              <a:cs typeface="Times New Roman" panose="02020603050405020304" pitchFamily="18" charset="0"/>
            </a:endParaRPr>
          </a:p>
        </p:txBody>
      </p:sp>
      <p:sp>
        <p:nvSpPr>
          <p:cNvPr id="39" name="object 14"/>
          <p:cNvSpPr txBox="1"/>
          <p:nvPr/>
        </p:nvSpPr>
        <p:spPr>
          <a:xfrm>
            <a:off x="-488431" y="5817793"/>
            <a:ext cx="6524625" cy="1090042"/>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AYMAN </a:t>
            </a:r>
            <a:r>
              <a:rPr lang="en-IN" sz="1100" b="1" dirty="0" smtClean="0">
                <a:solidFill>
                  <a:srgbClr val="F74F21"/>
                </a:solidFill>
                <a:latin typeface="Times New Roman" panose="02020603050405020304" pitchFamily="18" charset="0"/>
                <a:cs typeface="Times New Roman" panose="02020603050405020304" pitchFamily="18" charset="0"/>
              </a:rPr>
              <a:t>MATTOO</a:t>
            </a:r>
            <a:endParaRPr lang="en-US"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+918899946570</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aymanmohiudin@gmail.com</a:t>
            </a:r>
          </a:p>
          <a:p>
            <a:pPr marL="1587500">
              <a:lnSpc>
                <a:spcPts val="1235"/>
              </a:lnSpc>
              <a:spcBef>
                <a:spcPts val="1000"/>
              </a:spcBef>
            </a:pPr>
            <a:endParaRPr lang="en-IN"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spcBef>
                <a:spcPts val="1000"/>
              </a:spcBef>
            </a:pPr>
            <a:endParaRPr sz="1100" dirty="0">
              <a:latin typeface="Times New Roman" panose="02020603050405020304" pitchFamily="18" charset="0"/>
              <a:cs typeface="Times New Roman" panose="02020603050405020304" pitchFamily="18" charset="0"/>
            </a:endParaRPr>
          </a:p>
        </p:txBody>
      </p:sp>
      <p:sp>
        <p:nvSpPr>
          <p:cNvPr id="40" name="object 23"/>
          <p:cNvSpPr txBox="1"/>
          <p:nvPr/>
        </p:nvSpPr>
        <p:spPr>
          <a:xfrm>
            <a:off x="1144893" y="6604778"/>
            <a:ext cx="4145915" cy="582211"/>
          </a:xfrm>
          <a:prstGeom prst="rect">
            <a:avLst/>
          </a:prstGeom>
        </p:spPr>
        <p:txBody>
          <a:bodyPr vert="horz" wrap="square" lIns="0" tIns="12700" rIns="0" bIns="0" rtlCol="0">
            <a:spAutoFit/>
          </a:bodyPr>
          <a:lstStyle/>
          <a:p>
            <a:pPr marL="127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BURHAN RASHID </a:t>
            </a:r>
            <a:r>
              <a:rPr lang="en-IN" sz="1100" b="1" dirty="0" smtClean="0">
                <a:solidFill>
                  <a:srgbClr val="F74F21"/>
                </a:solidFill>
                <a:latin typeface="Times New Roman" panose="02020603050405020304" pitchFamily="18" charset="0"/>
                <a:cs typeface="Times New Roman" panose="02020603050405020304" pitchFamily="18" charset="0"/>
              </a:rPr>
              <a:t>BHAT</a:t>
            </a:r>
            <a:endParaRPr sz="1100" dirty="0">
              <a:latin typeface="Times New Roman" panose="02020603050405020304" pitchFamily="18" charset="0"/>
              <a:cs typeface="Times New Roman" panose="02020603050405020304" pitchFamily="18" charset="0"/>
            </a:endParaRPr>
          </a:p>
          <a:p>
            <a:pPr>
              <a:lnSpc>
                <a:spcPct val="100000"/>
              </a:lnSpc>
              <a:spcBef>
                <a:spcPts val="50"/>
              </a:spcBef>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+917889977565</a:t>
            </a:r>
          </a:p>
          <a:p>
            <a:pPr>
              <a:lnSpc>
                <a:spcPct val="100000"/>
              </a:lnSpc>
              <a:spcBef>
                <a:spcPts val="50"/>
              </a:spcBef>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IN" sz="1100" spc="-5" dirty="0">
                <a:latin typeface="Times New Roman" panose="02020603050405020304" pitchFamily="18" charset="0"/>
                <a:cs typeface="Times New Roman" panose="02020603050405020304" pitchFamily="18" charset="0"/>
              </a:rPr>
              <a:t>burhanbhatcuk@gmail.com</a:t>
            </a:r>
            <a:endParaRPr lang="en-US" sz="1100" dirty="0">
              <a:latin typeface="Times New Roman" panose="02020603050405020304" pitchFamily="18" charset="0"/>
              <a:cs typeface="Times New Roman" panose="02020603050405020304" pitchFamily="18" charset="0"/>
            </a:endParaRPr>
          </a:p>
        </p:txBody>
      </p:sp>
      <p:sp>
        <p:nvSpPr>
          <p:cNvPr id="41" name="object 24"/>
          <p:cNvSpPr txBox="1"/>
          <p:nvPr/>
        </p:nvSpPr>
        <p:spPr>
          <a:xfrm>
            <a:off x="2773361" y="1547955"/>
            <a:ext cx="6524625" cy="679673"/>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FAYEZ </a:t>
            </a:r>
            <a:r>
              <a:rPr lang="en-IN" sz="1100" b="1" dirty="0" smtClean="0">
                <a:solidFill>
                  <a:srgbClr val="F74F21"/>
                </a:solidFill>
                <a:latin typeface="Times New Roman" panose="02020603050405020304" pitchFamily="18" charset="0"/>
                <a:cs typeface="Times New Roman" panose="02020603050405020304" pitchFamily="18" charset="0"/>
              </a:rPr>
              <a:t>ALI</a:t>
            </a:r>
            <a:endParaRPr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+917006777657</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 </a:t>
            </a:r>
            <a:r>
              <a:rPr lang="en-US" sz="1100" spc="-5" dirty="0">
                <a:latin typeface="Times New Roman" panose="02020603050405020304" pitchFamily="18" charset="0"/>
                <a:cs typeface="Times New Roman" panose="02020603050405020304" pitchFamily="18" charset="0"/>
              </a:rPr>
              <a:t>fayizalimir111@gmail.com</a:t>
            </a:r>
            <a:endParaRPr lang="en-US" sz="1100" dirty="0">
              <a:latin typeface="Times New Roman" panose="02020603050405020304" pitchFamily="18" charset="0"/>
              <a:cs typeface="Times New Roman" panose="02020603050405020304" pitchFamily="18" charset="0"/>
            </a:endParaRPr>
          </a:p>
          <a:p>
            <a:pPr marL="1587500">
              <a:lnSpc>
                <a:spcPts val="1235"/>
              </a:lnSpc>
            </a:pPr>
            <a:endParaRPr lang="en-IN" sz="1100" b="1" spc="-5" dirty="0">
              <a:solidFill>
                <a:srgbClr val="F74F21"/>
              </a:solidFill>
              <a:latin typeface="Times New Roman" panose="02020603050405020304" pitchFamily="18" charset="0"/>
              <a:cs typeface="Times New Roman" panose="02020603050405020304" pitchFamily="18" charset="0"/>
            </a:endParaRPr>
          </a:p>
        </p:txBody>
      </p:sp>
      <p:sp>
        <p:nvSpPr>
          <p:cNvPr id="42" name="object 13"/>
          <p:cNvSpPr txBox="1"/>
          <p:nvPr/>
        </p:nvSpPr>
        <p:spPr>
          <a:xfrm>
            <a:off x="2756870" y="2402366"/>
            <a:ext cx="6524625" cy="987450"/>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HEEMAH </a:t>
            </a:r>
            <a:r>
              <a:rPr lang="en-IN" sz="1100" b="1" spc="-5" dirty="0" smtClean="0">
                <a:solidFill>
                  <a:srgbClr val="F74F21"/>
                </a:solidFill>
                <a:latin typeface="Times New Roman" panose="02020603050405020304" pitchFamily="18" charset="0"/>
                <a:cs typeface="Times New Roman" panose="02020603050405020304" pitchFamily="18" charset="0"/>
              </a:rPr>
              <a:t>HUSSAIN</a:t>
            </a:r>
            <a:endParaRPr lang="en-US"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+919596502820</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hemahhussain292@gmail.com</a:t>
            </a:r>
          </a:p>
          <a:p>
            <a:pPr marL="1587500">
              <a:lnSpc>
                <a:spcPts val="1235"/>
              </a:lnSpc>
            </a:pPr>
            <a:endParaRPr lang="en-US"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endParaRPr lang="en-US" sz="1100" dirty="0">
              <a:latin typeface="Times New Roman" panose="02020603050405020304" pitchFamily="18" charset="0"/>
              <a:cs typeface="Times New Roman" panose="02020603050405020304" pitchFamily="18" charset="0"/>
            </a:endParaRPr>
          </a:p>
          <a:p>
            <a:pPr marL="1587500">
              <a:lnSpc>
                <a:spcPts val="1235"/>
              </a:lnSpc>
            </a:pPr>
            <a:endParaRPr sz="1100" dirty="0">
              <a:latin typeface="Times New Roman" panose="02020603050405020304" pitchFamily="18" charset="0"/>
              <a:cs typeface="Times New Roman" panose="02020603050405020304" pitchFamily="18" charset="0"/>
            </a:endParaRPr>
          </a:p>
        </p:txBody>
      </p:sp>
      <p:sp>
        <p:nvSpPr>
          <p:cNvPr id="43" name="object 14"/>
          <p:cNvSpPr txBox="1"/>
          <p:nvPr/>
        </p:nvSpPr>
        <p:spPr>
          <a:xfrm>
            <a:off x="2756869" y="3193870"/>
            <a:ext cx="6524625" cy="807913"/>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IMAD </a:t>
            </a:r>
            <a:r>
              <a:rPr lang="en-IN" sz="1100" b="1" dirty="0" smtClean="0">
                <a:solidFill>
                  <a:srgbClr val="F74F21"/>
                </a:solidFill>
                <a:latin typeface="Times New Roman" panose="02020603050405020304" pitchFamily="18" charset="0"/>
                <a:cs typeface="Times New Roman" panose="02020603050405020304" pitchFamily="18" charset="0"/>
              </a:rPr>
              <a:t>YASIN</a:t>
            </a:r>
            <a:endParaRPr lang="en-IN"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a:t>
            </a:r>
            <a:r>
              <a:rPr lang="en-US" sz="1100" spc="-5" dirty="0">
                <a:latin typeface="Times New Roman" panose="02020603050405020304" pitchFamily="18" charset="0"/>
                <a:cs typeface="Times New Roman" panose="02020603050405020304" pitchFamily="18" charset="0"/>
              </a:rPr>
              <a:t>+919149826358</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imadyasin07@gmail.com</a:t>
            </a:r>
            <a:endParaRPr lang="en-US" sz="1100" dirty="0">
              <a:latin typeface="Times New Roman" panose="02020603050405020304" pitchFamily="18" charset="0"/>
              <a:cs typeface="Times New Roman" panose="02020603050405020304" pitchFamily="18" charset="0"/>
            </a:endParaRPr>
          </a:p>
          <a:p>
            <a:pPr marL="1587500">
              <a:lnSpc>
                <a:spcPts val="1235"/>
              </a:lnSpc>
              <a:spcBef>
                <a:spcPts val="1000"/>
              </a:spcBef>
            </a:pPr>
            <a:endParaRPr sz="1100" b="1" spc="-5" dirty="0">
              <a:solidFill>
                <a:srgbClr val="F74F21"/>
              </a:solidFill>
              <a:latin typeface="Times New Roman" panose="02020603050405020304" pitchFamily="18" charset="0"/>
              <a:cs typeface="Times New Roman" panose="02020603050405020304" pitchFamily="18" charset="0"/>
            </a:endParaRPr>
          </a:p>
        </p:txBody>
      </p:sp>
      <p:sp>
        <p:nvSpPr>
          <p:cNvPr id="44" name="object 23"/>
          <p:cNvSpPr txBox="1"/>
          <p:nvPr/>
        </p:nvSpPr>
        <p:spPr>
          <a:xfrm>
            <a:off x="4355520" y="3975810"/>
            <a:ext cx="4145915" cy="725840"/>
          </a:xfrm>
          <a:prstGeom prst="rect">
            <a:avLst/>
          </a:prstGeom>
        </p:spPr>
        <p:txBody>
          <a:bodyPr vert="horz" wrap="square" lIns="0" tIns="12700" rIns="0" bIns="0" rtlCol="0">
            <a:spAutoFit/>
          </a:bodyPr>
          <a:lstStyle/>
          <a:p>
            <a:pPr marL="127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MALIK </a:t>
            </a:r>
            <a:r>
              <a:rPr lang="en-IN" sz="1100" b="1" dirty="0" smtClean="0">
                <a:solidFill>
                  <a:srgbClr val="F74F21"/>
                </a:solidFill>
                <a:latin typeface="Times New Roman" panose="02020603050405020304" pitchFamily="18" charset="0"/>
                <a:cs typeface="Times New Roman" panose="02020603050405020304" pitchFamily="18" charset="0"/>
              </a:rPr>
              <a:t>SHAHROOM</a:t>
            </a:r>
            <a:endParaRPr lang="en-IN" sz="1100" spc="-5" dirty="0">
              <a:latin typeface="Times New Roman" panose="02020603050405020304" pitchFamily="18" charset="0"/>
              <a:cs typeface="Times New Roman" panose="02020603050405020304" pitchFamily="18" charset="0"/>
            </a:endParaRPr>
          </a:p>
          <a:p>
            <a:pPr marL="12700">
              <a:lnSpc>
                <a:spcPct val="100000"/>
              </a:lnSpc>
              <a:tabLst>
                <a:tab pos="240665" algn="l"/>
                <a:tab pos="241300" algn="l"/>
              </a:tabLst>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+917006477002</a:t>
            </a:r>
          </a:p>
          <a:p>
            <a:pPr marL="12700">
              <a:lnSpc>
                <a:spcPct val="100000"/>
              </a:lnSpc>
              <a:tabLst>
                <a:tab pos="240665" algn="l"/>
                <a:tab pos="241300" algn="l"/>
              </a:tabLst>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malikkshahroom786@gmail.com</a:t>
            </a:r>
          </a:p>
          <a:p>
            <a:pPr marL="12700">
              <a:lnSpc>
                <a:spcPct val="100000"/>
              </a:lnSpc>
              <a:tabLst>
                <a:tab pos="240665" algn="l"/>
                <a:tab pos="241300" algn="l"/>
              </a:tabLst>
            </a:pPr>
            <a:endParaRPr sz="1100" dirty="0">
              <a:latin typeface="Times New Roman" panose="02020603050405020304" pitchFamily="18" charset="0"/>
              <a:cs typeface="Times New Roman" panose="02020603050405020304" pitchFamily="18" charset="0"/>
            </a:endParaRPr>
          </a:p>
        </p:txBody>
      </p:sp>
      <p:sp>
        <p:nvSpPr>
          <p:cNvPr id="45" name="object 24"/>
          <p:cNvSpPr txBox="1"/>
          <p:nvPr/>
        </p:nvSpPr>
        <p:spPr>
          <a:xfrm>
            <a:off x="2771557" y="4891279"/>
            <a:ext cx="6524625" cy="987450"/>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MANSHA ASHRAF</a:t>
            </a:r>
            <a:endParaRPr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a:t>
            </a:r>
            <a:r>
              <a:rPr lang="en-US" sz="1100" spc="-5" dirty="0">
                <a:latin typeface="Times New Roman" panose="02020603050405020304" pitchFamily="18" charset="0"/>
                <a:cs typeface="Times New Roman" panose="02020603050405020304" pitchFamily="18" charset="0"/>
              </a:rPr>
              <a:t>+919149755006</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daffanwani@gmail.com</a:t>
            </a:r>
          </a:p>
          <a:p>
            <a:pPr marL="1587500">
              <a:lnSpc>
                <a:spcPts val="1235"/>
              </a:lnSpc>
            </a:pPr>
            <a:endParaRPr lang="en-US" sz="1100" dirty="0">
              <a:latin typeface="Times New Roman" panose="02020603050405020304" pitchFamily="18" charset="0"/>
              <a:cs typeface="Times New Roman" panose="02020603050405020304" pitchFamily="18" charset="0"/>
            </a:endParaRPr>
          </a:p>
          <a:p>
            <a:pPr marL="1587500">
              <a:lnSpc>
                <a:spcPts val="1235"/>
              </a:lnSpc>
            </a:pPr>
            <a:endParaRPr lang="en-IN"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endParaRPr lang="en-IN" sz="1100" b="1" spc="-5" dirty="0">
              <a:solidFill>
                <a:srgbClr val="F74F21"/>
              </a:solidFill>
              <a:latin typeface="Times New Roman" panose="02020603050405020304" pitchFamily="18" charset="0"/>
              <a:cs typeface="Times New Roman" panose="02020603050405020304" pitchFamily="18" charset="0"/>
            </a:endParaRPr>
          </a:p>
        </p:txBody>
      </p:sp>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4529" y="3937474"/>
            <a:ext cx="654146" cy="684458"/>
          </a:xfrm>
          <a:prstGeom prst="rect">
            <a:avLst/>
          </a:prstGeom>
        </p:spPr>
      </p:pic>
      <p:pic>
        <p:nvPicPr>
          <p:cNvPr id="47" name="Picture 46"/>
          <p:cNvPicPr>
            <a:picLocks noChangeAspect="1"/>
          </p:cNvPicPr>
          <p:nvPr/>
        </p:nvPicPr>
        <p:blipFill rotWithShape="1">
          <a:blip r:embed="rId11" cstate="print">
            <a:extLst>
              <a:ext uri="{28A0092B-C50C-407E-A947-70E740481C1C}">
                <a14:useLocalDpi xmlns:a14="http://schemas.microsoft.com/office/drawing/2010/main" val="0"/>
              </a:ext>
            </a:extLst>
          </a:blip>
          <a:srcRect t="-18" b="-1"/>
          <a:stretch/>
        </p:blipFill>
        <p:spPr>
          <a:xfrm>
            <a:off x="3684529" y="2378389"/>
            <a:ext cx="654146" cy="603628"/>
          </a:xfrm>
          <a:prstGeom prst="rect">
            <a:avLst/>
          </a:prstGeom>
        </p:spPr>
      </p:pic>
      <p:pic>
        <p:nvPicPr>
          <p:cNvPr id="48" name="Picture 47"/>
          <p:cNvPicPr>
            <a:picLocks noChangeAspect="1"/>
          </p:cNvPicPr>
          <p:nvPr/>
        </p:nvPicPr>
        <p:blipFill rotWithShape="1">
          <a:blip r:embed="rId12" cstate="print">
            <a:extLst>
              <a:ext uri="{28A0092B-C50C-407E-A947-70E740481C1C}">
                <a14:useLocalDpi xmlns:a14="http://schemas.microsoft.com/office/drawing/2010/main" val="0"/>
              </a:ext>
            </a:extLst>
          </a:blip>
          <a:srcRect l="52067" t="51513" r="17216" b="14663"/>
          <a:stretch/>
        </p:blipFill>
        <p:spPr>
          <a:xfrm rot="16200000">
            <a:off x="3726795" y="4839503"/>
            <a:ext cx="526335" cy="592856"/>
          </a:xfrm>
          <a:prstGeom prst="rect">
            <a:avLst/>
          </a:prstGeom>
        </p:spPr>
      </p:pic>
      <p:pic>
        <p:nvPicPr>
          <p:cNvPr id="49" name="Picture 48"/>
          <p:cNvPicPr>
            <a:picLocks noChangeAspect="1"/>
          </p:cNvPicPr>
          <p:nvPr/>
        </p:nvPicPr>
        <p:blipFill rotWithShape="1">
          <a:blip r:embed="rId13" cstate="print">
            <a:extLst>
              <a:ext uri="{28A0092B-C50C-407E-A947-70E740481C1C}">
                <a14:useLocalDpi xmlns:a14="http://schemas.microsoft.com/office/drawing/2010/main" val="0"/>
              </a:ext>
            </a:extLst>
          </a:blip>
          <a:srcRect l="9488" t="5905" r="6896" b="9055"/>
          <a:stretch/>
        </p:blipFill>
        <p:spPr>
          <a:xfrm>
            <a:off x="3693534" y="3181825"/>
            <a:ext cx="654146" cy="620150"/>
          </a:xfrm>
          <a:prstGeom prst="rect">
            <a:avLst/>
          </a:prstGeom>
        </p:spPr>
      </p:pic>
      <p:sp>
        <p:nvSpPr>
          <p:cNvPr id="50" name="object 13"/>
          <p:cNvSpPr txBox="1"/>
          <p:nvPr/>
        </p:nvSpPr>
        <p:spPr>
          <a:xfrm>
            <a:off x="2767569" y="5641378"/>
            <a:ext cx="4708940" cy="525785"/>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MOHAMMAD MOAZUM WANI</a:t>
            </a:r>
            <a:endParaRPr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a:t>
            </a:r>
            <a:r>
              <a:rPr lang="en-IN" sz="1100" spc="-5" dirty="0">
                <a:latin typeface="Times New Roman" panose="02020603050405020304" pitchFamily="18" charset="0"/>
                <a:cs typeface="Times New Roman" panose="02020603050405020304" pitchFamily="18" charset="0"/>
              </a:rPr>
              <a:t>:+919858715451</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IN" sz="1100" spc="-5" dirty="0">
                <a:latin typeface="Times New Roman" panose="02020603050405020304" pitchFamily="18" charset="0"/>
                <a:cs typeface="Times New Roman" panose="02020603050405020304" pitchFamily="18" charset="0"/>
              </a:rPr>
              <a:t>: moazumwani21@gmail.com</a:t>
            </a:r>
          </a:p>
        </p:txBody>
      </p:sp>
      <p:sp>
        <p:nvSpPr>
          <p:cNvPr id="51" name="object 14"/>
          <p:cNvSpPr txBox="1"/>
          <p:nvPr/>
        </p:nvSpPr>
        <p:spPr>
          <a:xfrm>
            <a:off x="2767569" y="6587857"/>
            <a:ext cx="4708940" cy="525785"/>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MOHAMMAD BAQIR </a:t>
            </a:r>
            <a:r>
              <a:rPr lang="en-IN" sz="1100" b="1" dirty="0" smtClean="0">
                <a:solidFill>
                  <a:srgbClr val="F74F21"/>
                </a:solidFill>
                <a:latin typeface="Times New Roman" panose="02020603050405020304" pitchFamily="18" charset="0"/>
                <a:cs typeface="Times New Roman" panose="02020603050405020304" pitchFamily="18" charset="0"/>
              </a:rPr>
              <a:t>AMINEE</a:t>
            </a:r>
            <a:r>
              <a:rPr lang="en-US" sz="1100" dirty="0">
                <a:latin typeface="Times New Roman" panose="02020603050405020304" pitchFamily="18" charset="0"/>
                <a:cs typeface="Times New Roman" panose="02020603050405020304" pitchFamily="18" charset="0"/>
              </a:rPr>
              <a:t> </a:t>
            </a:r>
            <a:endParaRPr lang="en-IN"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+919549453610</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mohdbaqiraminee51@gmail.com</a:t>
            </a:r>
          </a:p>
        </p:txBody>
      </p:sp>
      <p:sp>
        <p:nvSpPr>
          <p:cNvPr id="52" name="object 23"/>
          <p:cNvSpPr txBox="1"/>
          <p:nvPr/>
        </p:nvSpPr>
        <p:spPr>
          <a:xfrm>
            <a:off x="8558678" y="1561787"/>
            <a:ext cx="2992182" cy="751488"/>
          </a:xfrm>
          <a:prstGeom prst="rect">
            <a:avLst/>
          </a:prstGeom>
        </p:spPr>
        <p:txBody>
          <a:bodyPr vert="horz" wrap="square" lIns="0" tIns="12700" rIns="0" bIns="0" rtlCol="0">
            <a:spAutoFit/>
          </a:bodyPr>
          <a:lstStyle/>
          <a:p>
            <a:pPr marL="127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MUJEEB </a:t>
            </a:r>
            <a:r>
              <a:rPr lang="en-IN" sz="1100" b="1" dirty="0" smtClean="0">
                <a:solidFill>
                  <a:srgbClr val="F74F21"/>
                </a:solidFill>
                <a:latin typeface="Times New Roman" panose="02020603050405020304" pitchFamily="18" charset="0"/>
                <a:cs typeface="Times New Roman" panose="02020603050405020304" pitchFamily="18" charset="0"/>
              </a:rPr>
              <a:t>FAROOQ</a:t>
            </a:r>
            <a:endParaRPr lang="en-US" sz="1100" b="1" spc="-5" dirty="0">
              <a:solidFill>
                <a:srgbClr val="F74F21"/>
              </a:solidFill>
              <a:latin typeface="Times New Roman" panose="02020603050405020304" pitchFamily="18" charset="0"/>
              <a:cs typeface="Times New Roman" panose="02020603050405020304" pitchFamily="18" charset="0"/>
            </a:endParaRPr>
          </a:p>
          <a:p>
            <a:pPr>
              <a:lnSpc>
                <a:spcPct val="100000"/>
              </a:lnSpc>
              <a:spcBef>
                <a:spcPts val="50"/>
              </a:spcBef>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+919797939565</a:t>
            </a:r>
          </a:p>
          <a:p>
            <a:pPr>
              <a:lnSpc>
                <a:spcPct val="100000"/>
              </a:lnSpc>
              <a:spcBef>
                <a:spcPts val="50"/>
              </a:spcBef>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wagaymujeeb@gmail.com</a:t>
            </a:r>
          </a:p>
          <a:p>
            <a:pPr marL="12700">
              <a:lnSpc>
                <a:spcPct val="100000"/>
              </a:lnSpc>
            </a:pPr>
            <a:endParaRPr lang="en-IN" sz="1100" b="1" spc="-5" dirty="0">
              <a:solidFill>
                <a:srgbClr val="F74F21"/>
              </a:solidFill>
              <a:latin typeface="Times New Roman" panose="02020603050405020304" pitchFamily="18" charset="0"/>
              <a:cs typeface="Times New Roman" panose="02020603050405020304" pitchFamily="18" charset="0"/>
            </a:endParaRPr>
          </a:p>
        </p:txBody>
      </p:sp>
      <p:sp>
        <p:nvSpPr>
          <p:cNvPr id="53" name="object 24"/>
          <p:cNvSpPr txBox="1"/>
          <p:nvPr/>
        </p:nvSpPr>
        <p:spPr>
          <a:xfrm>
            <a:off x="6941712" y="2358521"/>
            <a:ext cx="4708940" cy="546303"/>
          </a:xfrm>
          <a:prstGeom prst="rect">
            <a:avLst/>
          </a:prstGeom>
        </p:spPr>
        <p:txBody>
          <a:bodyPr vert="horz" wrap="square" lIns="0" tIns="12700" rIns="0" bIns="0" rtlCol="0">
            <a:spAutoFit/>
          </a:bodyPr>
          <a:lstStyle/>
          <a:p>
            <a:pPr marL="1587500">
              <a:spcBef>
                <a:spcPts val="100"/>
              </a:spcBef>
            </a:pPr>
            <a:r>
              <a:rPr lang="en-IN" sz="1100" b="1" dirty="0">
                <a:solidFill>
                  <a:srgbClr val="F74F21"/>
                </a:solidFill>
                <a:latin typeface="Times New Roman" panose="02020603050405020304" pitchFamily="18" charset="0"/>
                <a:cs typeface="Times New Roman" panose="02020603050405020304" pitchFamily="18" charset="0"/>
              </a:rPr>
              <a:t>NOMAAN AHMED </a:t>
            </a:r>
            <a:r>
              <a:rPr lang="en-IN" sz="1100" b="1" dirty="0" smtClean="0">
                <a:solidFill>
                  <a:srgbClr val="F74F21"/>
                </a:solidFill>
                <a:latin typeface="Times New Roman" panose="02020603050405020304" pitchFamily="18" charset="0"/>
                <a:cs typeface="Times New Roman" panose="02020603050405020304" pitchFamily="18" charset="0"/>
              </a:rPr>
              <a:t>QADRI</a:t>
            </a:r>
            <a:endParaRPr lang="en-IN" sz="1100" dirty="0">
              <a:latin typeface="Times New Roman" panose="02020603050405020304" pitchFamily="18" charset="0"/>
              <a:cs typeface="Times New Roman" panose="02020603050405020304" pitchFamily="18" charset="0"/>
            </a:endParaRPr>
          </a:p>
          <a:p>
            <a:pPr marL="1587500">
              <a:spcBef>
                <a:spcPts val="100"/>
              </a:spcBef>
            </a:pPr>
            <a:r>
              <a:rPr lang="en-IN" sz="1100" b="1" spc="-5" dirty="0" smtClean="0">
                <a:solidFill>
                  <a:srgbClr val="F74F21"/>
                </a:solidFill>
                <a:latin typeface="Times New Roman" panose="02020603050405020304" pitchFamily="18" charset="0"/>
                <a:cs typeface="Times New Roman" panose="02020603050405020304" pitchFamily="18" charset="0"/>
              </a:rPr>
              <a:t>Phone </a:t>
            </a:r>
            <a:r>
              <a:rPr lang="en-IN" sz="1100" b="1" spc="-5" dirty="0">
                <a:solidFill>
                  <a:srgbClr val="F74F21"/>
                </a:solidFill>
                <a:latin typeface="Times New Roman" panose="02020603050405020304" pitchFamily="18" charset="0"/>
                <a:cs typeface="Times New Roman" panose="02020603050405020304" pitchFamily="18" charset="0"/>
              </a:rPr>
              <a:t>Number: </a:t>
            </a:r>
            <a:r>
              <a:rPr lang="en-IN" sz="1100" spc="-5" dirty="0">
                <a:latin typeface="Times New Roman" panose="02020603050405020304" pitchFamily="18" charset="0"/>
                <a:cs typeface="Times New Roman" panose="02020603050405020304" pitchFamily="18" charset="0"/>
              </a:rPr>
              <a:t>+</a:t>
            </a:r>
            <a:r>
              <a:rPr lang="en-IN" sz="1100" spc="-5" dirty="0" smtClean="0">
                <a:latin typeface="Times New Roman" panose="02020603050405020304" pitchFamily="18" charset="0"/>
                <a:cs typeface="Times New Roman" panose="02020603050405020304" pitchFamily="18" charset="0"/>
              </a:rPr>
              <a:t>919797112660</a:t>
            </a:r>
          </a:p>
          <a:p>
            <a:pPr marL="1587500">
              <a:spcBef>
                <a:spcPts val="100"/>
              </a:spcBef>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nomaanahmad77@gmail.com</a:t>
            </a:r>
            <a:endParaRPr lang="en-IN" sz="1100" spc="-5" dirty="0">
              <a:latin typeface="Times New Roman" panose="02020603050405020304" pitchFamily="18" charset="0"/>
              <a:cs typeface="Times New Roman" panose="02020603050405020304" pitchFamily="18" charset="0"/>
            </a:endParaRPr>
          </a:p>
        </p:txBody>
      </p:sp>
      <p:pic>
        <p:nvPicPr>
          <p:cNvPr id="54" name="Picture 53"/>
          <p:cNvPicPr>
            <a:picLocks noChangeAspect="1"/>
          </p:cNvPicPr>
          <p:nvPr/>
        </p:nvPicPr>
        <p:blipFill rotWithShape="1">
          <a:blip r:embed="rId14" cstate="print">
            <a:extLst>
              <a:ext uri="{28A0092B-C50C-407E-A947-70E740481C1C}">
                <a14:useLocalDpi xmlns:a14="http://schemas.microsoft.com/office/drawing/2010/main" val="0"/>
              </a:ext>
            </a:extLst>
          </a:blip>
          <a:srcRect l="40108" t="25658" r="17245" b="41009"/>
          <a:stretch/>
        </p:blipFill>
        <p:spPr>
          <a:xfrm>
            <a:off x="3711869" y="5596406"/>
            <a:ext cx="643651" cy="661997"/>
          </a:xfrm>
          <a:prstGeom prst="rect">
            <a:avLst/>
          </a:prstGeom>
        </p:spPr>
      </p:pic>
      <p:pic>
        <p:nvPicPr>
          <p:cNvPr id="55" name="Picture 54"/>
          <p:cNvPicPr>
            <a:picLocks noChangeAspect="1"/>
          </p:cNvPicPr>
          <p:nvPr/>
        </p:nvPicPr>
        <p:blipFill rotWithShape="1">
          <a:blip r:embed="rId15" cstate="print">
            <a:extLst>
              <a:ext uri="{28A0092B-C50C-407E-A947-70E740481C1C}">
                <a14:useLocalDpi xmlns:a14="http://schemas.microsoft.com/office/drawing/2010/main" val="0"/>
              </a:ext>
            </a:extLst>
          </a:blip>
          <a:srcRect l="34686" t="21567" r="50916" b="54905"/>
          <a:stretch/>
        </p:blipFill>
        <p:spPr>
          <a:xfrm>
            <a:off x="7891787" y="2337232"/>
            <a:ext cx="630933" cy="601593"/>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11869" y="6513538"/>
            <a:ext cx="654146" cy="674425"/>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869215" y="1519967"/>
            <a:ext cx="676078" cy="688917"/>
          </a:xfrm>
          <a:prstGeom prst="rect">
            <a:avLst/>
          </a:prstGeom>
        </p:spPr>
      </p:pic>
      <p:sp>
        <p:nvSpPr>
          <p:cNvPr id="58" name="object 13"/>
          <p:cNvSpPr txBox="1"/>
          <p:nvPr/>
        </p:nvSpPr>
        <p:spPr>
          <a:xfrm>
            <a:off x="6919924" y="3120198"/>
            <a:ext cx="4649415" cy="782265"/>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OVAIS IQBAL </a:t>
            </a:r>
            <a:r>
              <a:rPr lang="en-IN" sz="1100" b="1" dirty="0" smtClean="0">
                <a:solidFill>
                  <a:srgbClr val="F74F21"/>
                </a:solidFill>
                <a:latin typeface="Times New Roman" panose="02020603050405020304" pitchFamily="18" charset="0"/>
                <a:cs typeface="Times New Roman" panose="02020603050405020304" pitchFamily="18" charset="0"/>
              </a:rPr>
              <a:t>SHAH</a:t>
            </a:r>
            <a:endParaRPr lang="en-IN" sz="1100" spc="-5" dirty="0">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+917889750770</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dk90910@gmail.com</a:t>
            </a:r>
            <a:endParaRPr lang="en-US" sz="1100" dirty="0">
              <a:latin typeface="Times New Roman" panose="02020603050405020304" pitchFamily="18" charset="0"/>
              <a:cs typeface="Times New Roman" panose="02020603050405020304" pitchFamily="18" charset="0"/>
            </a:endParaRPr>
          </a:p>
          <a:p>
            <a:pPr marL="1587500">
              <a:lnSpc>
                <a:spcPts val="1235"/>
              </a:lnSpc>
              <a:spcBef>
                <a:spcPts val="800"/>
              </a:spcBef>
            </a:pPr>
            <a:endParaRPr lang="en-IN" sz="1100" b="1" spc="-5" dirty="0">
              <a:solidFill>
                <a:srgbClr val="F74F21"/>
              </a:solidFill>
              <a:latin typeface="Times New Roman" panose="02020603050405020304" pitchFamily="18" charset="0"/>
              <a:cs typeface="Times New Roman" panose="02020603050405020304" pitchFamily="18" charset="0"/>
            </a:endParaRPr>
          </a:p>
        </p:txBody>
      </p:sp>
      <p:pic>
        <p:nvPicPr>
          <p:cNvPr id="59" name="Picture 5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70502" y="3094453"/>
            <a:ext cx="630933" cy="645779"/>
          </a:xfrm>
          <a:prstGeom prst="rect">
            <a:avLst/>
          </a:prstGeom>
        </p:spPr>
      </p:pic>
      <p:sp>
        <p:nvSpPr>
          <p:cNvPr id="60" name="object 14"/>
          <p:cNvSpPr txBox="1"/>
          <p:nvPr/>
        </p:nvSpPr>
        <p:spPr>
          <a:xfrm>
            <a:off x="6941477" y="3832792"/>
            <a:ext cx="4268463" cy="695062"/>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SHABNAM BASHIR</a:t>
            </a:r>
          </a:p>
          <a:p>
            <a:pPr algn="just"/>
            <a:r>
              <a:rPr lang="en-US" sz="1100" b="1" spc="-5" dirty="0" smtClean="0">
                <a:solidFill>
                  <a:srgbClr val="F74F21"/>
                </a:solidFill>
                <a:latin typeface="Times New Roman" panose="02020603050405020304" pitchFamily="18" charset="0"/>
                <a:cs typeface="Times New Roman" panose="02020603050405020304" pitchFamily="18" charset="0"/>
              </a:rPr>
              <a:t>                                              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+917889305972</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shabnambashir37@gmail.com</a:t>
            </a:r>
          </a:p>
          <a:p>
            <a:pPr marL="1587500">
              <a:lnSpc>
                <a:spcPts val="1235"/>
              </a:lnSpc>
            </a:pPr>
            <a:endParaRPr lang="en-US" sz="1100" dirty="0">
              <a:latin typeface="Times New Roman" panose="02020603050405020304" pitchFamily="18" charset="0"/>
              <a:cs typeface="Times New Roman" panose="02020603050405020304" pitchFamily="18" charset="0"/>
            </a:endParaRPr>
          </a:p>
        </p:txBody>
      </p:sp>
      <p:pic>
        <p:nvPicPr>
          <p:cNvPr id="61" name="Picture 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863748" y="3847541"/>
            <a:ext cx="632221" cy="653940"/>
          </a:xfrm>
          <a:prstGeom prst="rect">
            <a:avLst/>
          </a:prstGeom>
        </p:spPr>
      </p:pic>
      <p:sp>
        <p:nvSpPr>
          <p:cNvPr id="62" name="object 23"/>
          <p:cNvSpPr txBox="1"/>
          <p:nvPr/>
        </p:nvSpPr>
        <p:spPr>
          <a:xfrm>
            <a:off x="6922154" y="4632540"/>
            <a:ext cx="3943974" cy="589905"/>
          </a:xfrm>
          <a:prstGeom prst="rect">
            <a:avLst/>
          </a:prstGeom>
        </p:spPr>
        <p:txBody>
          <a:bodyPr vert="horz" wrap="square" lIns="0" tIns="12700" rIns="0" bIns="0" rtlCol="0">
            <a:spAutoFit/>
          </a:bodyPr>
          <a:lstStyle/>
          <a:p>
            <a:pPr marL="1587500">
              <a:lnSpc>
                <a:spcPts val="1600"/>
              </a:lnSpc>
              <a:spcBef>
                <a:spcPts val="100"/>
              </a:spcBef>
            </a:pPr>
            <a:r>
              <a:rPr sz="1100" b="1" dirty="0">
                <a:solidFill>
                  <a:srgbClr val="F74F21"/>
                </a:solidFill>
                <a:latin typeface="Times New Roman" panose="02020603050405020304" pitchFamily="18" charset="0"/>
                <a:cs typeface="Times New Roman" panose="02020603050405020304" pitchFamily="18" charset="0"/>
              </a:rPr>
              <a:t>S</a:t>
            </a:r>
            <a:r>
              <a:rPr lang="en-IN" sz="1100" b="1" dirty="0">
                <a:solidFill>
                  <a:srgbClr val="F74F21"/>
                </a:solidFill>
                <a:latin typeface="Times New Roman" panose="02020603050405020304" pitchFamily="18" charset="0"/>
                <a:cs typeface="Times New Roman" panose="02020603050405020304" pitchFamily="18" charset="0"/>
              </a:rPr>
              <a:t>HAH </a:t>
            </a:r>
            <a:r>
              <a:rPr lang="en-IN" sz="1100" b="1" dirty="0" smtClean="0">
                <a:solidFill>
                  <a:srgbClr val="F74F21"/>
                </a:solidFill>
                <a:latin typeface="Times New Roman" panose="02020603050405020304" pitchFamily="18" charset="0"/>
                <a:cs typeface="Times New Roman" panose="02020603050405020304" pitchFamily="18" charset="0"/>
              </a:rPr>
              <a:t>MURTAZA</a:t>
            </a:r>
            <a:endParaRPr lang="en-IN" sz="1100" b="1" dirty="0">
              <a:latin typeface="Times New Roman" panose="02020603050405020304" pitchFamily="18" charset="0"/>
              <a:cs typeface="Times New Roman" panose="02020603050405020304" pitchFamily="18" charset="0"/>
            </a:endParaRPr>
          </a:p>
          <a:p>
            <a:pPr marL="1587500">
              <a:lnSpc>
                <a:spcPts val="1600"/>
              </a:lnSpc>
              <a:spcBef>
                <a:spcPts val="100"/>
              </a:spcBef>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+917051653704</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 </a:t>
            </a:r>
            <a:r>
              <a:rPr lang="en-US" sz="1100" dirty="0" smtClean="0">
                <a:latin typeface="Times New Roman" panose="02020603050405020304" pitchFamily="18" charset="0"/>
                <a:cs typeface="Times New Roman" panose="02020603050405020304" pitchFamily="18" charset="0"/>
              </a:rPr>
              <a:t>shahmurtaza317@gmail.com</a:t>
            </a:r>
            <a:endParaRPr lang="en-US" sz="1100" dirty="0">
              <a:latin typeface="Times New Roman" panose="02020603050405020304" pitchFamily="18" charset="0"/>
              <a:cs typeface="Times New Roman" panose="02020603050405020304" pitchFamily="18" charset="0"/>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879955" y="4640705"/>
            <a:ext cx="625468" cy="699861"/>
          </a:xfrm>
          <a:prstGeom prst="rect">
            <a:avLst/>
          </a:prstGeom>
        </p:spPr>
      </p:pic>
      <p:sp>
        <p:nvSpPr>
          <p:cNvPr id="64" name="object 24"/>
          <p:cNvSpPr txBox="1"/>
          <p:nvPr/>
        </p:nvSpPr>
        <p:spPr>
          <a:xfrm>
            <a:off x="6937870" y="5468630"/>
            <a:ext cx="6524625" cy="679673"/>
          </a:xfrm>
          <a:prstGeom prst="rect">
            <a:avLst/>
          </a:prstGeom>
        </p:spPr>
        <p:txBody>
          <a:bodyPr vert="horz" wrap="square" lIns="0" tIns="12700" rIns="0" bIns="0" rtlCol="0">
            <a:spAutoFit/>
          </a:bodyPr>
          <a:lstStyle/>
          <a:p>
            <a:pPr marL="1587500">
              <a:lnSpc>
                <a:spcPts val="1600"/>
              </a:lnSpc>
              <a:spcBef>
                <a:spcPts val="100"/>
              </a:spcBef>
            </a:pPr>
            <a:r>
              <a:rPr sz="1100" b="1" dirty="0">
                <a:solidFill>
                  <a:srgbClr val="F74F21"/>
                </a:solidFill>
                <a:latin typeface="Times New Roman" panose="02020603050405020304" pitchFamily="18" charset="0"/>
                <a:cs typeface="Times New Roman" panose="02020603050405020304" pitchFamily="18" charset="0"/>
              </a:rPr>
              <a:t>SH</a:t>
            </a:r>
            <a:r>
              <a:rPr lang="en-IN" sz="1100" b="1" dirty="0">
                <a:solidFill>
                  <a:srgbClr val="F74F21"/>
                </a:solidFill>
                <a:latin typeface="Times New Roman" panose="02020603050405020304" pitchFamily="18" charset="0"/>
                <a:cs typeface="Times New Roman" panose="02020603050405020304" pitchFamily="18" charset="0"/>
              </a:rPr>
              <a:t>AHID </a:t>
            </a:r>
            <a:r>
              <a:rPr lang="en-IN" sz="1100" b="1" dirty="0" smtClean="0">
                <a:solidFill>
                  <a:srgbClr val="F74F21"/>
                </a:solidFill>
                <a:latin typeface="Times New Roman" panose="02020603050405020304" pitchFamily="18" charset="0"/>
                <a:cs typeface="Times New Roman" panose="02020603050405020304" pitchFamily="18" charset="0"/>
              </a:rPr>
              <a:t>MEHRAJ</a:t>
            </a:r>
            <a:endParaRPr lang="en-IN" sz="1100" b="1" spc="-5" dirty="0">
              <a:solidFill>
                <a:srgbClr val="F74F21"/>
              </a:solidFill>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+917006350894</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Shahidshah9622@gmail.com</a:t>
            </a:r>
            <a:endParaRPr lang="en-US" sz="1100" dirty="0">
              <a:latin typeface="Times New Roman" panose="02020603050405020304" pitchFamily="18" charset="0"/>
              <a:cs typeface="Times New Roman" panose="02020603050405020304" pitchFamily="18" charset="0"/>
            </a:endParaRPr>
          </a:p>
          <a:p>
            <a:pPr marL="1587500">
              <a:lnSpc>
                <a:spcPts val="1235"/>
              </a:lnSpc>
            </a:pPr>
            <a:endParaRPr sz="1100" dirty="0">
              <a:latin typeface="Times New Roman" panose="02020603050405020304" pitchFamily="18" charset="0"/>
              <a:cs typeface="Times New Roman" panose="02020603050405020304" pitchFamily="18" charset="0"/>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67247" y="5414241"/>
            <a:ext cx="616015" cy="711021"/>
          </a:xfrm>
          <a:prstGeom prst="rect">
            <a:avLst/>
          </a:prstGeom>
        </p:spPr>
      </p:pic>
      <p:sp>
        <p:nvSpPr>
          <p:cNvPr id="66" name="object 14"/>
          <p:cNvSpPr txBox="1"/>
          <p:nvPr/>
        </p:nvSpPr>
        <p:spPr>
          <a:xfrm>
            <a:off x="10378834" y="1590043"/>
            <a:ext cx="6524625" cy="525785"/>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SHAMIKHA ALI</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+919622562497</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 </a:t>
            </a:r>
            <a:r>
              <a:rPr lang="en-US" sz="1100" spc="-5" dirty="0">
                <a:latin typeface="Times New Roman" panose="02020603050405020304" pitchFamily="18" charset="0"/>
                <a:cs typeface="Times New Roman" panose="02020603050405020304" pitchFamily="18" charset="0"/>
              </a:rPr>
              <a:t>shamikha2871998@gmail.com</a:t>
            </a:r>
            <a:endParaRPr lang="en-US" sz="1100" dirty="0">
              <a:latin typeface="Times New Roman" panose="02020603050405020304" pitchFamily="18" charset="0"/>
              <a:cs typeface="Times New Roman" panose="02020603050405020304" pitchFamily="18" charset="0"/>
            </a:endParaRPr>
          </a:p>
        </p:txBody>
      </p:sp>
      <p:sp>
        <p:nvSpPr>
          <p:cNvPr id="67" name="object 23"/>
          <p:cNvSpPr txBox="1"/>
          <p:nvPr/>
        </p:nvSpPr>
        <p:spPr>
          <a:xfrm>
            <a:off x="10107187" y="2432376"/>
            <a:ext cx="6524625" cy="807913"/>
          </a:xfrm>
          <a:prstGeom prst="rect">
            <a:avLst/>
          </a:prstGeom>
        </p:spPr>
        <p:txBody>
          <a:bodyPr vert="horz" wrap="square" lIns="0" tIns="12700" rIns="0" bIns="0" rtlCol="0">
            <a:spAutoFit/>
          </a:bodyPr>
          <a:lstStyle/>
          <a:p>
            <a:pPr marL="1587500">
              <a:lnSpc>
                <a:spcPts val="1600"/>
              </a:lnSpc>
              <a:spcBef>
                <a:spcPts val="100"/>
              </a:spcBef>
            </a:pPr>
            <a:r>
              <a:rPr sz="1100" b="1" dirty="0">
                <a:solidFill>
                  <a:srgbClr val="F74F21"/>
                </a:solidFill>
                <a:latin typeface="Times New Roman" panose="02020603050405020304" pitchFamily="18" charset="0"/>
                <a:cs typeface="Times New Roman" panose="02020603050405020304" pitchFamily="18" charset="0"/>
              </a:rPr>
              <a:t>S</a:t>
            </a:r>
            <a:r>
              <a:rPr lang="en-IN" sz="1100" b="1" dirty="0">
                <a:solidFill>
                  <a:srgbClr val="F74F21"/>
                </a:solidFill>
                <a:latin typeface="Times New Roman" panose="02020603050405020304" pitchFamily="18" charset="0"/>
                <a:cs typeface="Times New Roman" panose="02020603050405020304" pitchFamily="18" charset="0"/>
              </a:rPr>
              <a:t>HEIKH MOHAMMAD ADNAN</a:t>
            </a:r>
            <a:endParaRPr sz="1100" b="1"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+917006080684</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spc="-5" dirty="0">
                <a:latin typeface="Times New Roman" panose="02020603050405020304" pitchFamily="18" charset="0"/>
                <a:cs typeface="Times New Roman" panose="02020603050405020304" pitchFamily="18" charset="0"/>
              </a:rPr>
              <a:t>shiekhadnan.ad@gmail.com </a:t>
            </a:r>
            <a:endParaRPr lang="en-US" sz="1100" dirty="0">
              <a:latin typeface="Times New Roman" panose="02020603050405020304" pitchFamily="18" charset="0"/>
              <a:cs typeface="Times New Roman" panose="02020603050405020304" pitchFamily="18" charset="0"/>
            </a:endParaRPr>
          </a:p>
          <a:p>
            <a:pPr marL="1587500">
              <a:lnSpc>
                <a:spcPts val="1235"/>
              </a:lnSpc>
              <a:spcBef>
                <a:spcPts val="980"/>
              </a:spcBef>
            </a:pPr>
            <a:endParaRPr sz="1100" dirty="0">
              <a:latin typeface="Times New Roman" panose="02020603050405020304" pitchFamily="18" charset="0"/>
              <a:cs typeface="Times New Roman" panose="02020603050405020304" pitchFamily="18" charset="0"/>
            </a:endParaRPr>
          </a:p>
        </p:txBody>
      </p:sp>
      <p:sp>
        <p:nvSpPr>
          <p:cNvPr id="68" name="object 24"/>
          <p:cNvSpPr txBox="1"/>
          <p:nvPr/>
        </p:nvSpPr>
        <p:spPr>
          <a:xfrm>
            <a:off x="10125149" y="3132278"/>
            <a:ext cx="6524625" cy="782265"/>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UMER FAROOQ KHAN</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+917006624359</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khanumerkhan007@gmail.com</a:t>
            </a:r>
          </a:p>
          <a:p>
            <a:pPr marL="1587500">
              <a:lnSpc>
                <a:spcPts val="1235"/>
              </a:lnSpc>
              <a:spcBef>
                <a:spcPts val="800"/>
              </a:spcBef>
            </a:pPr>
            <a:endParaRPr lang="en-IN" sz="1100" dirty="0">
              <a:latin typeface="Times New Roman" panose="02020603050405020304" pitchFamily="18" charset="0"/>
              <a:cs typeface="Times New Roman" panose="02020603050405020304" pitchFamily="18" charset="0"/>
            </a:endParaRPr>
          </a:p>
        </p:txBody>
      </p:sp>
      <p:pic>
        <p:nvPicPr>
          <p:cNvPr id="69" name="Picture 68"/>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115622" y="3090543"/>
            <a:ext cx="601171" cy="592590"/>
          </a:xfrm>
          <a:prstGeom prst="rect">
            <a:avLst/>
          </a:prstGeom>
        </p:spPr>
      </p:pic>
      <p:pic>
        <p:nvPicPr>
          <p:cNvPr id="70" name="Picture 69"/>
          <p:cNvPicPr>
            <a:picLocks noChangeAspect="1"/>
          </p:cNvPicPr>
          <p:nvPr/>
        </p:nvPicPr>
        <p:blipFill>
          <a:blip r:embed="rId24" cstate="print">
            <a:extLst>
              <a:ext uri="{BEBA8EAE-BF5A-486C-A8C5-ECC9F3942E4B}">
                <a14:imgProps xmlns:a14="http://schemas.microsoft.com/office/drawing/2010/main">
                  <a14:imgLayer r:embed="rId2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131526" y="1542928"/>
            <a:ext cx="744867" cy="709698"/>
          </a:xfrm>
          <a:prstGeom prst="rect">
            <a:avLst/>
          </a:prstGeom>
        </p:spPr>
      </p:pic>
      <p:pic>
        <p:nvPicPr>
          <p:cNvPr id="71" name="Picture 7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849946" y="6305619"/>
            <a:ext cx="651524" cy="653515"/>
          </a:xfrm>
          <a:prstGeom prst="rect">
            <a:avLst/>
          </a:prstGeom>
        </p:spPr>
      </p:pic>
      <p:pic>
        <p:nvPicPr>
          <p:cNvPr id="72" name="Picture 71"/>
          <p:cNvPicPr>
            <a:picLocks noChangeAspect="1"/>
          </p:cNvPicPr>
          <p:nvPr/>
        </p:nvPicPr>
        <p:blipFill rotWithShape="1">
          <a:blip r:embed="rId27" cstate="print">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rcRect l="36732" t="35295" r="36821" b="43136"/>
          <a:stretch/>
        </p:blipFill>
        <p:spPr>
          <a:xfrm>
            <a:off x="11148664" y="2354969"/>
            <a:ext cx="521257" cy="593378"/>
          </a:xfrm>
          <a:prstGeom prst="rect">
            <a:avLst/>
          </a:prstGeom>
        </p:spPr>
      </p:pic>
      <p:sp>
        <p:nvSpPr>
          <p:cNvPr id="73" name="object 23"/>
          <p:cNvSpPr txBox="1"/>
          <p:nvPr/>
        </p:nvSpPr>
        <p:spPr>
          <a:xfrm>
            <a:off x="6935489" y="6381143"/>
            <a:ext cx="6209749" cy="525785"/>
          </a:xfrm>
          <a:prstGeom prst="rect">
            <a:avLst/>
          </a:prstGeom>
        </p:spPr>
        <p:txBody>
          <a:bodyPr vert="horz" wrap="square" lIns="0" tIns="12700" rIns="0" bIns="0" rtlCol="0">
            <a:spAutoFit/>
          </a:bodyPr>
          <a:lstStyle/>
          <a:p>
            <a:pPr marL="1587500">
              <a:lnSpc>
                <a:spcPts val="1600"/>
              </a:lnSpc>
              <a:spcBef>
                <a:spcPts val="100"/>
              </a:spcBef>
            </a:pPr>
            <a:r>
              <a:rPr lang="en-US" sz="1100" b="1" dirty="0">
                <a:solidFill>
                  <a:srgbClr val="F74F21"/>
                </a:solidFill>
                <a:latin typeface="Times New Roman" panose="02020603050405020304" pitchFamily="18" charset="0"/>
                <a:cs typeface="Times New Roman" panose="02020603050405020304" pitchFamily="18" charset="0"/>
              </a:rPr>
              <a:t>SHAHID </a:t>
            </a:r>
            <a:r>
              <a:rPr lang="en-US" sz="1100" b="1" dirty="0" smtClean="0">
                <a:solidFill>
                  <a:srgbClr val="F74F21"/>
                </a:solidFill>
                <a:latin typeface="Times New Roman" panose="02020603050405020304" pitchFamily="18" charset="0"/>
                <a:cs typeface="Times New Roman" panose="02020603050405020304" pitchFamily="18" charset="0"/>
              </a:rPr>
              <a:t>RASHID</a:t>
            </a:r>
            <a:endParaRPr lang="en-US" sz="1100" spc="-5" dirty="0">
              <a:latin typeface="Times New Roman" panose="02020603050405020304" pitchFamily="18" charset="0"/>
              <a:cs typeface="Times New Roman" panose="02020603050405020304" pitchFamily="18" charset="0"/>
            </a:endParaRPr>
          </a:p>
          <a:p>
            <a:pPr marL="1587500">
              <a:lnSpc>
                <a:spcPts val="1235"/>
              </a:lnSpc>
            </a:pPr>
            <a:r>
              <a:rPr lang="en-US" sz="1100" b="1" spc="-5" dirty="0">
                <a:solidFill>
                  <a:srgbClr val="F74F21"/>
                </a:solidFill>
                <a:latin typeface="Times New Roman" panose="02020603050405020304" pitchFamily="18" charset="0"/>
                <a:cs typeface="Times New Roman" panose="02020603050405020304" pitchFamily="18" charset="0"/>
              </a:rPr>
              <a:t>Phone number: </a:t>
            </a:r>
            <a:r>
              <a:rPr lang="en-US" sz="1100" spc="-5" dirty="0">
                <a:latin typeface="Times New Roman" panose="02020603050405020304" pitchFamily="18" charset="0"/>
                <a:cs typeface="Times New Roman" panose="02020603050405020304" pitchFamily="18" charset="0"/>
              </a:rPr>
              <a:t>+917889962071</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id: </a:t>
            </a:r>
            <a:r>
              <a:rPr lang="en-US" sz="1100" dirty="0" smtClean="0">
                <a:latin typeface="Times New Roman" panose="02020603050405020304" pitchFamily="18" charset="0"/>
                <a:cs typeface="Times New Roman" panose="02020603050405020304" pitchFamily="18" charset="0"/>
              </a:rPr>
              <a:t>rathershahidrashid@gmail.com</a:t>
            </a:r>
            <a:endParaRPr lang="en-US" sz="1100" dirty="0">
              <a:latin typeface="Times New Roman" panose="02020603050405020304" pitchFamily="18" charset="0"/>
              <a:cs typeface="Times New Roman" panose="02020603050405020304" pitchFamily="18" charset="0"/>
            </a:endParaRPr>
          </a:p>
        </p:txBody>
      </p:sp>
      <p:sp>
        <p:nvSpPr>
          <p:cNvPr id="74" name="object 13"/>
          <p:cNvSpPr txBox="1"/>
          <p:nvPr/>
        </p:nvSpPr>
        <p:spPr>
          <a:xfrm>
            <a:off x="10153905" y="3917399"/>
            <a:ext cx="6524625" cy="936154"/>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YOUNIS RASHEED</a:t>
            </a:r>
            <a:endParaRPr sz="1100"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+917780908687</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younisr89@gmail.com</a:t>
            </a:r>
          </a:p>
          <a:p>
            <a:pPr marL="1587500">
              <a:lnSpc>
                <a:spcPts val="1235"/>
              </a:lnSpc>
            </a:pPr>
            <a:endParaRPr lang="en-US" sz="1100" dirty="0">
              <a:latin typeface="Times New Roman" panose="02020603050405020304" pitchFamily="18" charset="0"/>
              <a:cs typeface="Times New Roman" panose="02020603050405020304" pitchFamily="18" charset="0"/>
            </a:endParaRPr>
          </a:p>
          <a:p>
            <a:pPr marL="1587500">
              <a:lnSpc>
                <a:spcPts val="1235"/>
              </a:lnSpc>
              <a:spcBef>
                <a:spcPts val="800"/>
              </a:spcBef>
            </a:pPr>
            <a:endParaRPr sz="1100" dirty="0">
              <a:latin typeface="Times New Roman" panose="02020603050405020304" pitchFamily="18" charset="0"/>
              <a:cs typeface="Times New Roman" panose="02020603050405020304" pitchFamily="18" charset="0"/>
            </a:endParaRPr>
          </a:p>
        </p:txBody>
      </p:sp>
      <p:sp>
        <p:nvSpPr>
          <p:cNvPr id="75" name="object 14"/>
          <p:cNvSpPr txBox="1"/>
          <p:nvPr/>
        </p:nvSpPr>
        <p:spPr>
          <a:xfrm>
            <a:off x="10182661" y="4767632"/>
            <a:ext cx="6524625" cy="679673"/>
          </a:xfrm>
          <a:prstGeom prst="rect">
            <a:avLst/>
          </a:prstGeom>
        </p:spPr>
        <p:txBody>
          <a:bodyPr vert="horz" wrap="square" lIns="0" tIns="12700" rIns="0" bIns="0" rtlCol="0">
            <a:spAutoFit/>
          </a:bodyPr>
          <a:lstStyle/>
          <a:p>
            <a:pPr marL="1587500">
              <a:lnSpc>
                <a:spcPts val="1600"/>
              </a:lnSpc>
              <a:spcBef>
                <a:spcPts val="100"/>
              </a:spcBef>
            </a:pPr>
            <a:r>
              <a:rPr lang="en-IN" sz="1100" b="1" spc="-5" dirty="0">
                <a:solidFill>
                  <a:srgbClr val="F74F21"/>
                </a:solidFill>
                <a:latin typeface="Times New Roman" panose="02020603050405020304" pitchFamily="18" charset="0"/>
                <a:cs typeface="Times New Roman" panose="02020603050405020304" pitchFamily="18" charset="0"/>
              </a:rPr>
              <a:t>IQRAM UZ </a:t>
            </a:r>
            <a:r>
              <a:rPr lang="en-IN" sz="1100" b="1" spc="-5" dirty="0" smtClean="0">
                <a:solidFill>
                  <a:srgbClr val="F74F21"/>
                </a:solidFill>
                <a:latin typeface="Times New Roman" panose="02020603050405020304" pitchFamily="18" charset="0"/>
                <a:cs typeface="Times New Roman" panose="02020603050405020304" pitchFamily="18" charset="0"/>
              </a:rPr>
              <a:t>ZAMAN</a:t>
            </a:r>
            <a:endParaRPr lang="en-US" sz="1100" dirty="0" smtClean="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a:t>
            </a:r>
            <a:r>
              <a:rPr lang="en-US" sz="1100" b="1" spc="-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+919682343454</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syediqram82@gmail.com</a:t>
            </a:r>
          </a:p>
          <a:p>
            <a:pPr marL="1587500">
              <a:lnSpc>
                <a:spcPts val="1235"/>
              </a:lnSpc>
            </a:pPr>
            <a:endParaRPr lang="en-US" sz="1100" dirty="0">
              <a:latin typeface="Times New Roman" panose="02020603050405020304" pitchFamily="18" charset="0"/>
              <a:cs typeface="Times New Roman" panose="02020603050405020304" pitchFamily="18" charset="0"/>
            </a:endParaRPr>
          </a:p>
        </p:txBody>
      </p:sp>
      <p:sp>
        <p:nvSpPr>
          <p:cNvPr id="76" name="object 23"/>
          <p:cNvSpPr txBox="1"/>
          <p:nvPr/>
        </p:nvSpPr>
        <p:spPr>
          <a:xfrm>
            <a:off x="10245473" y="5658792"/>
            <a:ext cx="6524625" cy="679673"/>
          </a:xfrm>
          <a:prstGeom prst="rect">
            <a:avLst/>
          </a:prstGeom>
        </p:spPr>
        <p:txBody>
          <a:bodyPr vert="horz" wrap="square" lIns="0" tIns="12700" rIns="0" bIns="0" rtlCol="0">
            <a:spAutoFit/>
          </a:bodyPr>
          <a:lstStyle/>
          <a:p>
            <a:pPr marL="1587500">
              <a:lnSpc>
                <a:spcPts val="1600"/>
              </a:lnSpc>
              <a:spcBef>
                <a:spcPts val="100"/>
              </a:spcBef>
            </a:pPr>
            <a:r>
              <a:rPr lang="en-IN" sz="1100" b="1" dirty="0">
                <a:solidFill>
                  <a:srgbClr val="F74F21"/>
                </a:solidFill>
                <a:latin typeface="Times New Roman" panose="02020603050405020304" pitchFamily="18" charset="0"/>
                <a:cs typeface="Times New Roman" panose="02020603050405020304" pitchFamily="18" charset="0"/>
              </a:rPr>
              <a:t>SHOWKAT </a:t>
            </a:r>
            <a:r>
              <a:rPr lang="en-IN" sz="1100" b="1" dirty="0" smtClean="0">
                <a:solidFill>
                  <a:srgbClr val="F74F21"/>
                </a:solidFill>
                <a:latin typeface="Times New Roman" panose="02020603050405020304" pitchFamily="18" charset="0"/>
                <a:cs typeface="Times New Roman" panose="02020603050405020304" pitchFamily="18" charset="0"/>
              </a:rPr>
              <a:t>AHMAD</a:t>
            </a:r>
            <a:endParaRPr lang="en-IN" sz="1100" b="1" dirty="0">
              <a:latin typeface="Times New Roman" panose="02020603050405020304" pitchFamily="18" charset="0"/>
              <a:cs typeface="Times New Roman" panose="02020603050405020304" pitchFamily="18" charset="0"/>
            </a:endParaRP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Phone </a:t>
            </a:r>
            <a:r>
              <a:rPr lang="en-US" sz="1100" b="1" spc="-5" dirty="0">
                <a:solidFill>
                  <a:srgbClr val="F74F21"/>
                </a:solidFill>
                <a:latin typeface="Times New Roman" panose="02020603050405020304" pitchFamily="18" charset="0"/>
                <a:cs typeface="Times New Roman" panose="02020603050405020304" pitchFamily="18" charset="0"/>
              </a:rPr>
              <a:t>number: </a:t>
            </a:r>
            <a:r>
              <a:rPr lang="en-US" sz="1100" spc="-5" dirty="0">
                <a:latin typeface="Times New Roman" panose="02020603050405020304" pitchFamily="18" charset="0"/>
                <a:cs typeface="Times New Roman" panose="02020603050405020304" pitchFamily="18" charset="0"/>
              </a:rPr>
              <a:t>+916005927438</a:t>
            </a:r>
          </a:p>
          <a:p>
            <a:pPr marL="1587500">
              <a:lnSpc>
                <a:spcPts val="1235"/>
              </a:lnSpc>
            </a:pPr>
            <a:r>
              <a:rPr lang="en-US" sz="1100" b="1" spc="-5" dirty="0" smtClean="0">
                <a:solidFill>
                  <a:srgbClr val="F74F21"/>
                </a:solidFill>
                <a:latin typeface="Times New Roman" panose="02020603050405020304" pitchFamily="18" charset="0"/>
                <a:cs typeface="Times New Roman" panose="02020603050405020304" pitchFamily="18" charset="0"/>
              </a:rPr>
              <a:t>Email </a:t>
            </a:r>
            <a:r>
              <a:rPr lang="en-US" sz="1100" b="1" spc="-5" dirty="0">
                <a:solidFill>
                  <a:srgbClr val="F74F21"/>
                </a:solidFill>
                <a:latin typeface="Times New Roman" panose="02020603050405020304" pitchFamily="18" charset="0"/>
                <a:cs typeface="Times New Roman" panose="02020603050405020304" pitchFamily="18" charset="0"/>
              </a:rPr>
              <a:t>id :</a:t>
            </a:r>
            <a:r>
              <a:rPr lang="en-US" sz="1100" dirty="0">
                <a:latin typeface="Times New Roman" panose="02020603050405020304" pitchFamily="18" charset="0"/>
                <a:cs typeface="Times New Roman" panose="02020603050405020304" pitchFamily="18" charset="0"/>
              </a:rPr>
              <a:t>shyxum96@gmail.com</a:t>
            </a:r>
          </a:p>
          <a:p>
            <a:pPr marL="1587500">
              <a:lnSpc>
                <a:spcPts val="1235"/>
              </a:lnSpc>
            </a:pPr>
            <a:endParaRPr lang="en-US" sz="1100" dirty="0">
              <a:latin typeface="Times New Roman" panose="02020603050405020304" pitchFamily="18" charset="0"/>
              <a:cs typeface="Times New Roman" panose="02020603050405020304" pitchFamily="18" charset="0"/>
            </a:endParaRPr>
          </a:p>
        </p:txBody>
      </p:sp>
      <p:pic>
        <p:nvPicPr>
          <p:cNvPr id="77" name="Picture 7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143886" y="4699659"/>
            <a:ext cx="556397" cy="620196"/>
          </a:xfrm>
          <a:prstGeom prst="rect">
            <a:avLst/>
          </a:prstGeom>
        </p:spPr>
      </p:pic>
      <p:pic>
        <p:nvPicPr>
          <p:cNvPr id="78" name="Picture 7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125434" y="3852967"/>
            <a:ext cx="579380" cy="674888"/>
          </a:xfrm>
          <a:prstGeom prst="rect">
            <a:avLst/>
          </a:prstGeom>
        </p:spPr>
      </p:pic>
      <p:pic>
        <p:nvPicPr>
          <p:cNvPr id="79" name="Picture 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61059" y="5596406"/>
            <a:ext cx="600946" cy="606286"/>
          </a:xfrm>
          <a:prstGeom prst="rect">
            <a:avLst/>
          </a:prstGeom>
        </p:spPr>
      </p:pic>
    </p:spTree>
    <p:extLst>
      <p:ext uri="{BB962C8B-B14F-4D97-AF65-F5344CB8AC3E}">
        <p14:creationId xmlns:p14="http://schemas.microsoft.com/office/powerpoint/2010/main" val="3899249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6193" y="824345"/>
            <a:ext cx="1896725" cy="382156"/>
          </a:xfrm>
          <a:prstGeom prst="rect">
            <a:avLst/>
          </a:prstGeom>
        </p:spPr>
        <p:txBody>
          <a:bodyPr vert="horz" wrap="square" lIns="0" tIns="12700" rIns="0" bIns="0" rtlCol="0">
            <a:spAutoFit/>
          </a:bodyPr>
          <a:lstStyle/>
          <a:p>
            <a:pPr marL="12700">
              <a:lnSpc>
                <a:spcPct val="100000"/>
              </a:lnSpc>
              <a:spcBef>
                <a:spcPts val="100"/>
              </a:spcBef>
            </a:pPr>
            <a:r>
              <a:rPr sz="2400" b="0" spc="50" dirty="0">
                <a:solidFill>
                  <a:srgbClr val="002060"/>
                </a:solidFill>
                <a:latin typeface="Times New Roman" panose="02020603050405020304" pitchFamily="18" charset="0"/>
                <a:cs typeface="Times New Roman" panose="02020603050405020304" pitchFamily="18" charset="0"/>
              </a:rPr>
              <a:t>A</a:t>
            </a:r>
            <a:r>
              <a:rPr sz="2400" b="0" spc="80" dirty="0">
                <a:solidFill>
                  <a:srgbClr val="002060"/>
                </a:solidFill>
                <a:latin typeface="Times New Roman" panose="02020603050405020304" pitchFamily="18" charset="0"/>
                <a:cs typeface="Times New Roman" panose="02020603050405020304" pitchFamily="18" charset="0"/>
              </a:rPr>
              <a:t>CADEMIC</a:t>
            </a:r>
            <a:endParaRPr sz="2400" dirty="0">
              <a:solidFill>
                <a:srgbClr val="00206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620836" y="1052944"/>
            <a:ext cx="1860233"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smtClean="0">
                <a:solidFill>
                  <a:srgbClr val="002060"/>
                </a:solidFill>
                <a:latin typeface="Times New Roman" panose="02020603050405020304" pitchFamily="18" charset="0"/>
                <a:cs typeface="Times New Roman" panose="02020603050405020304" pitchFamily="18" charset="0"/>
              </a:rPr>
              <a:t>Activities</a:t>
            </a:r>
            <a:endParaRPr sz="3600" dirty="0">
              <a:solidFill>
                <a:srgbClr val="002060"/>
              </a:solidFill>
              <a:latin typeface="Times New Roman" panose="02020603050405020304" pitchFamily="18" charset="0"/>
              <a:cs typeface="Times New Roman" panose="02020603050405020304" pitchFamily="18" charset="0"/>
            </a:endParaRPr>
          </a:p>
        </p:txBody>
      </p:sp>
      <p:sp>
        <p:nvSpPr>
          <p:cNvPr id="12" name="object 12"/>
          <p:cNvSpPr/>
          <p:nvPr/>
        </p:nvSpPr>
        <p:spPr>
          <a:xfrm>
            <a:off x="3466846" y="2411222"/>
            <a:ext cx="3615054" cy="105410"/>
          </a:xfrm>
          <a:custGeom>
            <a:avLst/>
            <a:gdLst/>
            <a:ahLst/>
            <a:cxnLst/>
            <a:rect l="l" t="t" r="r" b="b"/>
            <a:pathLst>
              <a:path w="3615054" h="105410">
                <a:moveTo>
                  <a:pt x="0" y="104901"/>
                </a:moveTo>
                <a:lnTo>
                  <a:pt x="3614674" y="104901"/>
                </a:lnTo>
                <a:lnTo>
                  <a:pt x="3614674" y="0"/>
                </a:lnTo>
                <a:lnTo>
                  <a:pt x="0" y="0"/>
                </a:lnTo>
                <a:lnTo>
                  <a:pt x="0" y="104901"/>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3" name="object 13"/>
          <p:cNvSpPr/>
          <p:nvPr/>
        </p:nvSpPr>
        <p:spPr>
          <a:xfrm>
            <a:off x="1042416" y="3314700"/>
            <a:ext cx="2546985" cy="132715"/>
          </a:xfrm>
          <a:custGeom>
            <a:avLst/>
            <a:gdLst/>
            <a:ahLst/>
            <a:cxnLst/>
            <a:rect l="l" t="t" r="r" b="b"/>
            <a:pathLst>
              <a:path w="2546985" h="132714">
                <a:moveTo>
                  <a:pt x="0" y="132575"/>
                </a:moveTo>
                <a:lnTo>
                  <a:pt x="2546604" y="132575"/>
                </a:lnTo>
                <a:lnTo>
                  <a:pt x="2546604" y="0"/>
                </a:lnTo>
                <a:lnTo>
                  <a:pt x="0" y="0"/>
                </a:lnTo>
                <a:lnTo>
                  <a:pt x="0" y="132575"/>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4" name="object 14"/>
          <p:cNvSpPr/>
          <p:nvPr/>
        </p:nvSpPr>
        <p:spPr>
          <a:xfrm>
            <a:off x="1051115" y="4315980"/>
            <a:ext cx="2743835" cy="105410"/>
          </a:xfrm>
          <a:custGeom>
            <a:avLst/>
            <a:gdLst/>
            <a:ahLst/>
            <a:cxnLst/>
            <a:rect l="l" t="t" r="r" b="b"/>
            <a:pathLst>
              <a:path w="2743835" h="105410">
                <a:moveTo>
                  <a:pt x="0" y="104901"/>
                </a:moveTo>
                <a:lnTo>
                  <a:pt x="2743644" y="104901"/>
                </a:lnTo>
                <a:lnTo>
                  <a:pt x="2743644" y="0"/>
                </a:lnTo>
                <a:lnTo>
                  <a:pt x="0" y="0"/>
                </a:lnTo>
                <a:lnTo>
                  <a:pt x="0" y="104901"/>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5" name="object 15"/>
          <p:cNvSpPr/>
          <p:nvPr/>
        </p:nvSpPr>
        <p:spPr>
          <a:xfrm>
            <a:off x="981392" y="6186119"/>
            <a:ext cx="2484755" cy="116839"/>
          </a:xfrm>
          <a:custGeom>
            <a:avLst/>
            <a:gdLst/>
            <a:ahLst/>
            <a:cxnLst/>
            <a:rect l="l" t="t" r="r" b="b"/>
            <a:pathLst>
              <a:path w="2484754" h="116839">
                <a:moveTo>
                  <a:pt x="0" y="116459"/>
                </a:moveTo>
                <a:lnTo>
                  <a:pt x="2484183" y="116459"/>
                </a:lnTo>
                <a:lnTo>
                  <a:pt x="2484183" y="0"/>
                </a:lnTo>
                <a:lnTo>
                  <a:pt x="0" y="0"/>
                </a:lnTo>
                <a:lnTo>
                  <a:pt x="0" y="116459"/>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6" name="object 16"/>
          <p:cNvSpPr/>
          <p:nvPr/>
        </p:nvSpPr>
        <p:spPr>
          <a:xfrm>
            <a:off x="3968496" y="6115050"/>
            <a:ext cx="2633980" cy="116839"/>
          </a:xfrm>
          <a:custGeom>
            <a:avLst/>
            <a:gdLst/>
            <a:ahLst/>
            <a:cxnLst/>
            <a:rect l="l" t="t" r="r" b="b"/>
            <a:pathLst>
              <a:path w="2633979" h="116839">
                <a:moveTo>
                  <a:pt x="0" y="116459"/>
                </a:moveTo>
                <a:lnTo>
                  <a:pt x="2633472" y="116459"/>
                </a:lnTo>
                <a:lnTo>
                  <a:pt x="2633472" y="0"/>
                </a:lnTo>
                <a:lnTo>
                  <a:pt x="0" y="0"/>
                </a:lnTo>
                <a:lnTo>
                  <a:pt x="0" y="116459"/>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7" name="object 17"/>
          <p:cNvSpPr/>
          <p:nvPr/>
        </p:nvSpPr>
        <p:spPr>
          <a:xfrm>
            <a:off x="3943350" y="3749040"/>
            <a:ext cx="3061335" cy="105410"/>
          </a:xfrm>
          <a:custGeom>
            <a:avLst/>
            <a:gdLst/>
            <a:ahLst/>
            <a:cxnLst/>
            <a:rect l="l" t="t" r="r" b="b"/>
            <a:pathLst>
              <a:path w="3061334" h="105410">
                <a:moveTo>
                  <a:pt x="0" y="104901"/>
                </a:moveTo>
                <a:lnTo>
                  <a:pt x="3060954" y="104901"/>
                </a:lnTo>
                <a:lnTo>
                  <a:pt x="3060954" y="0"/>
                </a:lnTo>
                <a:lnTo>
                  <a:pt x="0" y="0"/>
                </a:lnTo>
                <a:lnTo>
                  <a:pt x="0" y="104901"/>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8" name="object 18"/>
          <p:cNvSpPr/>
          <p:nvPr/>
        </p:nvSpPr>
        <p:spPr>
          <a:xfrm>
            <a:off x="15011654" y="6362"/>
            <a:ext cx="161290" cy="7393940"/>
          </a:xfrm>
          <a:custGeom>
            <a:avLst/>
            <a:gdLst/>
            <a:ahLst/>
            <a:cxnLst/>
            <a:rect l="l" t="t" r="r" b="b"/>
            <a:pathLst>
              <a:path w="161290" h="7393940">
                <a:moveTo>
                  <a:pt x="0" y="7393927"/>
                </a:moveTo>
                <a:lnTo>
                  <a:pt x="161023" y="7393927"/>
                </a:lnTo>
                <a:lnTo>
                  <a:pt x="161023" y="0"/>
                </a:lnTo>
                <a:lnTo>
                  <a:pt x="0" y="0"/>
                </a:lnTo>
                <a:lnTo>
                  <a:pt x="0" y="7393927"/>
                </a:lnTo>
                <a:close/>
              </a:path>
            </a:pathLst>
          </a:custGeom>
          <a:solidFill>
            <a:srgbClr val="F74F2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9" name="object 19"/>
          <p:cNvSpPr/>
          <p:nvPr/>
        </p:nvSpPr>
        <p:spPr>
          <a:xfrm>
            <a:off x="15011654" y="6350"/>
            <a:ext cx="176341" cy="7393940"/>
          </a:xfrm>
          <a:custGeom>
            <a:avLst/>
            <a:gdLst/>
            <a:ahLst/>
            <a:cxnLst/>
            <a:rect l="l" t="t" r="r" b="b"/>
            <a:pathLst>
              <a:path w="161290" h="7393940">
                <a:moveTo>
                  <a:pt x="0" y="7393940"/>
                </a:moveTo>
                <a:lnTo>
                  <a:pt x="161036" y="7393940"/>
                </a:lnTo>
                <a:lnTo>
                  <a:pt x="161036" y="0"/>
                </a:lnTo>
                <a:lnTo>
                  <a:pt x="0" y="0"/>
                </a:lnTo>
                <a:lnTo>
                  <a:pt x="0" y="7393940"/>
                </a:lnTo>
                <a:close/>
              </a:path>
            </a:pathLst>
          </a:custGeom>
          <a:solidFill>
            <a:srgbClr val="002060"/>
          </a:solidFill>
          <a:ln w="12700">
            <a:solidFill>
              <a:schemeClr val="tx2">
                <a:lumMod val="50000"/>
              </a:schemeClr>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6" name="object 36"/>
          <p:cNvSpPr/>
          <p:nvPr/>
        </p:nvSpPr>
        <p:spPr>
          <a:xfrm>
            <a:off x="10685271" y="4636008"/>
            <a:ext cx="1174115" cy="334645"/>
          </a:xfrm>
          <a:custGeom>
            <a:avLst/>
            <a:gdLst/>
            <a:ahLst/>
            <a:cxnLst/>
            <a:rect l="l" t="t" r="r" b="b"/>
            <a:pathLst>
              <a:path w="1174115" h="334645">
                <a:moveTo>
                  <a:pt x="0" y="334390"/>
                </a:moveTo>
                <a:lnTo>
                  <a:pt x="1173987" y="334390"/>
                </a:lnTo>
                <a:lnTo>
                  <a:pt x="1173987" y="0"/>
                </a:lnTo>
                <a:lnTo>
                  <a:pt x="0" y="0"/>
                </a:lnTo>
                <a:lnTo>
                  <a:pt x="0" y="334390"/>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7" name="object 37"/>
          <p:cNvSpPr/>
          <p:nvPr/>
        </p:nvSpPr>
        <p:spPr>
          <a:xfrm>
            <a:off x="8097519" y="6288023"/>
            <a:ext cx="2006600" cy="116839"/>
          </a:xfrm>
          <a:custGeom>
            <a:avLst/>
            <a:gdLst/>
            <a:ahLst/>
            <a:cxnLst/>
            <a:rect l="l" t="t" r="r" b="b"/>
            <a:pathLst>
              <a:path w="2006600" h="116839">
                <a:moveTo>
                  <a:pt x="0" y="116459"/>
                </a:moveTo>
                <a:lnTo>
                  <a:pt x="2006600" y="116459"/>
                </a:lnTo>
                <a:lnTo>
                  <a:pt x="2006600" y="0"/>
                </a:lnTo>
                <a:lnTo>
                  <a:pt x="0" y="0"/>
                </a:lnTo>
                <a:lnTo>
                  <a:pt x="0" y="116459"/>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5" name="object 45"/>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smtClean="0">
                <a:solidFill>
                  <a:srgbClr val="002060"/>
                </a:solidFill>
                <a:latin typeface="Times New Roman" panose="02020603050405020304" pitchFamily="18" charset="0"/>
                <a:cs typeface="Times New Roman" panose="02020603050405020304" pitchFamily="18" charset="0"/>
              </a:rPr>
              <a:t>4</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6" name="object 46"/>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smtClean="0">
                <a:solidFill>
                  <a:srgbClr val="002060"/>
                </a:solidFill>
                <a:latin typeface="Times New Roman" panose="02020603050405020304" pitchFamily="18" charset="0"/>
                <a:cs typeface="Times New Roman" panose="02020603050405020304" pitchFamily="18" charset="0"/>
              </a:rPr>
              <a:t>5</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7" name="Rectangle 46"/>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Rectangle 47"/>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9" name="Rectangle 48"/>
          <p:cNvSpPr/>
          <p:nvPr/>
        </p:nvSpPr>
        <p:spPr>
          <a:xfrm>
            <a:off x="14972247" y="7526469"/>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Rectangle 49"/>
          <p:cNvSpPr/>
          <p:nvPr/>
        </p:nvSpPr>
        <p:spPr>
          <a:xfrm>
            <a:off x="0" y="0"/>
            <a:ext cx="981392" cy="740029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1" name="Rectangle 50"/>
          <p:cNvSpPr/>
          <p:nvPr/>
        </p:nvSpPr>
        <p:spPr>
          <a:xfrm>
            <a:off x="385953" y="473722"/>
            <a:ext cx="1191260" cy="11634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10784"/>
          <a:stretch/>
        </p:blipFill>
        <p:spPr>
          <a:xfrm>
            <a:off x="1150709" y="1726297"/>
            <a:ext cx="2318027" cy="1588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b="14132"/>
          <a:stretch/>
        </p:blipFill>
        <p:spPr>
          <a:xfrm>
            <a:off x="3619845" y="1718096"/>
            <a:ext cx="2064066" cy="1666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1338" t="-127" r="1338" b="14706"/>
          <a:stretch/>
        </p:blipFill>
        <p:spPr>
          <a:xfrm>
            <a:off x="5735614" y="1775167"/>
            <a:ext cx="1797558" cy="1605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0392" y="4457789"/>
            <a:ext cx="1957801" cy="1642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9658" y="4518522"/>
            <a:ext cx="2221927" cy="1611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08774" y="2326541"/>
            <a:ext cx="1972404" cy="1700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58231" y="237691"/>
            <a:ext cx="2414616" cy="1555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3613" y="2337050"/>
            <a:ext cx="2350245" cy="1697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634022" y="4457789"/>
            <a:ext cx="1891631" cy="1596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43017" y="222484"/>
            <a:ext cx="1602423" cy="1538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8901" y="2337050"/>
            <a:ext cx="1748074" cy="1679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descr="C:\Users\User\Downloads\WhatsApp Image 2020-08-31 at 10.09.37.jpeg"/>
          <p:cNvPicPr/>
          <p:nvPr/>
        </p:nvPicPr>
        <p:blipFill>
          <a:blip r:embed="rId14" cstate="print"/>
          <a:srcRect/>
          <a:stretch>
            <a:fillRect/>
          </a:stretch>
        </p:blipFill>
        <p:spPr bwMode="auto">
          <a:xfrm>
            <a:off x="9566911" y="170536"/>
            <a:ext cx="2410270" cy="1555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17630" y="4385691"/>
            <a:ext cx="2006757" cy="1787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616" y="4385691"/>
            <a:ext cx="2338418" cy="1787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rotWithShape="1">
          <a:blip r:embed="rId17" cstate="print">
            <a:extLst>
              <a:ext uri="{28A0092B-C50C-407E-A947-70E740481C1C}">
                <a14:useLocalDpi xmlns:a14="http://schemas.microsoft.com/office/drawing/2010/main" val="0"/>
              </a:ext>
            </a:extLst>
          </a:blip>
          <a:srcRect b="11987"/>
          <a:stretch/>
        </p:blipFill>
        <p:spPr>
          <a:xfrm>
            <a:off x="5606170" y="4385691"/>
            <a:ext cx="1927002" cy="1774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3296616" y="3779183"/>
            <a:ext cx="4483650" cy="307777"/>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Electrical Lab 2018 </a:t>
            </a:r>
            <a:endParaRPr lang="en-US" sz="14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0043858" y="6220273"/>
            <a:ext cx="3836322"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Engineering Workshop 2018</a:t>
            </a:r>
            <a:endParaRPr lang="en-US" sz="1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234838" y="182174"/>
            <a:ext cx="3010755" cy="382156"/>
          </a:xfrm>
          <a:prstGeom prst="rect">
            <a:avLst/>
          </a:prstGeom>
        </p:spPr>
        <p:txBody>
          <a:bodyPr vert="horz" wrap="square" lIns="0" tIns="12700" rIns="0" bIns="0" rtlCol="0">
            <a:spAutoFit/>
          </a:bodyPr>
          <a:lstStyle/>
          <a:p>
            <a:pPr marL="12700">
              <a:lnSpc>
                <a:spcPct val="100000"/>
              </a:lnSpc>
              <a:spcBef>
                <a:spcPts val="100"/>
              </a:spcBef>
            </a:pPr>
            <a:r>
              <a:rPr spc="75" dirty="0">
                <a:solidFill>
                  <a:srgbClr val="002060"/>
                </a:solidFill>
                <a:latin typeface="Times New Roman" panose="02020603050405020304" pitchFamily="18" charset="0"/>
                <a:cs typeface="Times New Roman" panose="02020603050405020304" pitchFamily="18" charset="0"/>
              </a:rPr>
              <a:t>CO</a:t>
            </a:r>
            <a:r>
              <a:rPr sz="3600" spc="112" baseline="3472" dirty="0">
                <a:solidFill>
                  <a:srgbClr val="002060"/>
                </a:solidFill>
                <a:latin typeface="Times New Roman" panose="02020603050405020304" pitchFamily="18" charset="0"/>
                <a:cs typeface="Times New Roman" panose="02020603050405020304" pitchFamily="18" charset="0"/>
              </a:rPr>
              <a:t>-</a:t>
            </a:r>
            <a:r>
              <a:rPr sz="2400" spc="75" dirty="0">
                <a:solidFill>
                  <a:srgbClr val="002060"/>
                </a:solidFill>
                <a:latin typeface="Times New Roman" panose="02020603050405020304" pitchFamily="18" charset="0"/>
                <a:cs typeface="Times New Roman" panose="02020603050405020304" pitchFamily="18" charset="0"/>
              </a:rPr>
              <a:t>CURRICULAR</a:t>
            </a:r>
            <a:endParaRPr sz="2400" dirty="0">
              <a:solidFill>
                <a:srgbClr val="00206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254692" y="488927"/>
            <a:ext cx="2662434" cy="566822"/>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2060"/>
                </a:solidFill>
                <a:latin typeface="Times New Roman" panose="02020603050405020304" pitchFamily="18" charset="0"/>
                <a:cs typeface="Times New Roman" panose="02020603050405020304" pitchFamily="18" charset="0"/>
              </a:rPr>
              <a:t>ACTIVITY</a:t>
            </a:r>
            <a:endParaRPr sz="3600" dirty="0">
              <a:solidFill>
                <a:srgbClr val="002060"/>
              </a:solidFill>
              <a:latin typeface="Times New Roman" panose="02020603050405020304" pitchFamily="18" charset="0"/>
              <a:cs typeface="Times New Roman" panose="02020603050405020304" pitchFamily="18" charset="0"/>
            </a:endParaRPr>
          </a:p>
        </p:txBody>
      </p:sp>
      <p:sp>
        <p:nvSpPr>
          <p:cNvPr id="6" name="object 6"/>
          <p:cNvSpPr/>
          <p:nvPr/>
        </p:nvSpPr>
        <p:spPr>
          <a:xfrm>
            <a:off x="0" y="0"/>
            <a:ext cx="1190625" cy="1154430"/>
          </a:xfrm>
          <a:custGeom>
            <a:avLst/>
            <a:gdLst/>
            <a:ahLst/>
            <a:cxnLst/>
            <a:rect l="l" t="t" r="r" b="b"/>
            <a:pathLst>
              <a:path w="1190625" h="1154430">
                <a:moveTo>
                  <a:pt x="0" y="1153909"/>
                </a:moveTo>
                <a:lnTo>
                  <a:pt x="1190612" y="1153909"/>
                </a:lnTo>
                <a:lnTo>
                  <a:pt x="1190612" y="0"/>
                </a:lnTo>
                <a:lnTo>
                  <a:pt x="0" y="0"/>
                </a:lnTo>
                <a:lnTo>
                  <a:pt x="0" y="1153909"/>
                </a:lnTo>
                <a:close/>
              </a:path>
            </a:pathLst>
          </a:custGeom>
          <a:solidFill>
            <a:schemeClr val="accent1">
              <a:lumMod val="50000"/>
            </a:scheme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1" name="object 31"/>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smtClean="0">
                <a:solidFill>
                  <a:srgbClr val="002060"/>
                </a:solidFill>
                <a:latin typeface="Times New Roman" panose="02020603050405020304" pitchFamily="18" charset="0"/>
                <a:cs typeface="Times New Roman" panose="02020603050405020304" pitchFamily="18" charset="0"/>
              </a:rPr>
              <a:t>6</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2" name="object 32"/>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smtClean="0">
                <a:solidFill>
                  <a:srgbClr val="002060"/>
                </a:solidFill>
                <a:latin typeface="Times New Roman" panose="02020603050405020304" pitchFamily="18" charset="0"/>
                <a:cs typeface="Times New Roman" panose="02020603050405020304" pitchFamily="18" charset="0"/>
              </a:rPr>
              <a:t>7</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ectangle 33"/>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5" name="Rectangle 34"/>
          <p:cNvSpPr/>
          <p:nvPr/>
        </p:nvSpPr>
        <p:spPr>
          <a:xfrm>
            <a:off x="1501281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2" name="object 8">
            <a:extLst>
              <a:ext uri="{FF2B5EF4-FFF2-40B4-BE49-F238E27FC236}">
                <a16:creationId xmlns:a16="http://schemas.microsoft.com/office/drawing/2014/main" id="{AF838755-4A92-4B23-8EC8-4B2B46FBF7C9}"/>
              </a:ext>
            </a:extLst>
          </p:cNvPr>
          <p:cNvSpPr txBox="1">
            <a:spLocks/>
          </p:cNvSpPr>
          <p:nvPr/>
        </p:nvSpPr>
        <p:spPr>
          <a:xfrm>
            <a:off x="8623527" y="1281833"/>
            <a:ext cx="2229116" cy="320601"/>
          </a:xfrm>
          <a:prstGeom prst="rect">
            <a:avLst/>
          </a:prstGeom>
        </p:spPr>
        <p:txBody>
          <a:bodyPr vert="horz" wrap="square" lIns="0" tIns="12700" rIns="0" bIns="0" rtlCol="0">
            <a:spAutoFit/>
          </a:bodyPr>
          <a:lstStyle>
            <a:lvl1pPr>
              <a:defRPr sz="2400" b="0" i="0">
                <a:solidFill>
                  <a:srgbClr val="F74F21"/>
                </a:solidFill>
                <a:latin typeface="Segoe UI Semilight"/>
                <a:ea typeface="+mj-ea"/>
                <a:cs typeface="Segoe UI Semilight"/>
              </a:defRPr>
            </a:lvl1pPr>
          </a:lstStyle>
          <a:p>
            <a:pPr marL="12700">
              <a:spcBef>
                <a:spcPts val="100"/>
              </a:spcBef>
            </a:pPr>
            <a:r>
              <a:rPr lang="en-IN" sz="2000" b="1" kern="0" spc="25" dirty="0">
                <a:solidFill>
                  <a:srgbClr val="FFFFFF"/>
                </a:solidFill>
                <a:latin typeface="Times New Roman" panose="02020603050405020304" pitchFamily="18" charset="0"/>
                <a:cs typeface="Times New Roman" panose="02020603050405020304" pitchFamily="18" charset="0"/>
              </a:rPr>
              <a:t>CONTACT</a:t>
            </a:r>
            <a:r>
              <a:rPr lang="en-IN" sz="2000" b="1" kern="0" spc="-5" dirty="0">
                <a:solidFill>
                  <a:srgbClr val="FFFFFF"/>
                </a:solidFill>
                <a:latin typeface="Times New Roman" panose="02020603050405020304" pitchFamily="18" charset="0"/>
                <a:cs typeface="Times New Roman" panose="02020603050405020304" pitchFamily="18" charset="0"/>
              </a:rPr>
              <a:t> </a:t>
            </a:r>
            <a:r>
              <a:rPr lang="en-IN" sz="2000" b="1" kern="0" spc="35" dirty="0">
                <a:solidFill>
                  <a:srgbClr val="FFFFFF"/>
                </a:solidFill>
                <a:latin typeface="Times New Roman" panose="02020603050405020304" pitchFamily="18" charset="0"/>
                <a:cs typeface="Times New Roman" panose="02020603050405020304" pitchFamily="18" charset="0"/>
              </a:rPr>
              <a:t>US</a:t>
            </a:r>
            <a:endParaRPr lang="en-IN" sz="2000" b="1" kern="0" dirty="0">
              <a:latin typeface="Times New Roman" panose="02020603050405020304" pitchFamily="18" charset="0"/>
              <a:cs typeface="Times New Roman" panose="02020603050405020304" pitchFamily="18" charset="0"/>
            </a:endParaRPr>
          </a:p>
        </p:txBody>
      </p:sp>
      <p:sp>
        <p:nvSpPr>
          <p:cNvPr id="43" name="object 9">
            <a:extLst>
              <a:ext uri="{FF2B5EF4-FFF2-40B4-BE49-F238E27FC236}">
                <a16:creationId xmlns:a16="http://schemas.microsoft.com/office/drawing/2014/main" id="{E017EAD3-DA30-43CD-A0F5-0F9F08BE78A8}"/>
              </a:ext>
            </a:extLst>
          </p:cNvPr>
          <p:cNvSpPr/>
          <p:nvPr/>
        </p:nvSpPr>
        <p:spPr>
          <a:xfrm>
            <a:off x="8199612" y="1919372"/>
            <a:ext cx="374904" cy="351859"/>
          </a:xfrm>
          <a:prstGeom prst="rect">
            <a:avLst/>
          </a:prstGeom>
          <a:blipFill>
            <a:blip r:embed="rId3"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4" name="object 10">
            <a:extLst>
              <a:ext uri="{FF2B5EF4-FFF2-40B4-BE49-F238E27FC236}">
                <a16:creationId xmlns:a16="http://schemas.microsoft.com/office/drawing/2014/main" id="{1FC690C4-93AB-437A-AF50-8C0A706A8B7A}"/>
              </a:ext>
            </a:extLst>
          </p:cNvPr>
          <p:cNvSpPr/>
          <p:nvPr/>
        </p:nvSpPr>
        <p:spPr>
          <a:xfrm>
            <a:off x="8210277" y="3176986"/>
            <a:ext cx="374904" cy="351859"/>
          </a:xfrm>
          <a:prstGeom prst="rect">
            <a:avLst/>
          </a:prstGeom>
          <a:blipFill>
            <a:blip r:embed="rId4"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5" name="object 11">
            <a:extLst>
              <a:ext uri="{FF2B5EF4-FFF2-40B4-BE49-F238E27FC236}">
                <a16:creationId xmlns:a16="http://schemas.microsoft.com/office/drawing/2014/main" id="{9997FE6C-D7F2-4952-BB8C-16B9DEDC75E8}"/>
              </a:ext>
            </a:extLst>
          </p:cNvPr>
          <p:cNvSpPr/>
          <p:nvPr/>
        </p:nvSpPr>
        <p:spPr>
          <a:xfrm>
            <a:off x="8220942" y="4072695"/>
            <a:ext cx="374904" cy="351859"/>
          </a:xfrm>
          <a:prstGeom prst="rect">
            <a:avLst/>
          </a:prstGeom>
          <a:blipFill>
            <a:blip r:embed="rId5"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6" name="object 12">
            <a:extLst>
              <a:ext uri="{FF2B5EF4-FFF2-40B4-BE49-F238E27FC236}">
                <a16:creationId xmlns:a16="http://schemas.microsoft.com/office/drawing/2014/main" id="{2785B30C-AD28-4EE6-AF3A-54E0400C5300}"/>
              </a:ext>
            </a:extLst>
          </p:cNvPr>
          <p:cNvSpPr txBox="1"/>
          <p:nvPr/>
        </p:nvSpPr>
        <p:spPr>
          <a:xfrm>
            <a:off x="9630258" y="4142878"/>
            <a:ext cx="2508250" cy="3244478"/>
          </a:xfrm>
          <a:prstGeom prst="rect">
            <a:avLst/>
          </a:prstGeom>
        </p:spPr>
        <p:txBody>
          <a:bodyPr vert="horz" wrap="square" lIns="0" tIns="71120" rIns="0" bIns="0" rtlCol="0">
            <a:spAutoFit/>
          </a:bodyPr>
          <a:lstStyle/>
          <a:p>
            <a:pPr marL="12700">
              <a:lnSpc>
                <a:spcPct val="100000"/>
              </a:lnSpc>
              <a:spcBef>
                <a:spcPts val="560"/>
              </a:spcBef>
            </a:pPr>
            <a:r>
              <a:rPr sz="1200" b="1" spc="-5" dirty="0">
                <a:solidFill>
                  <a:srgbClr val="FFFFFF"/>
                </a:solidFill>
                <a:latin typeface="Times New Roman" panose="02020603050405020304" pitchFamily="18" charset="0"/>
                <a:cs typeface="Times New Roman" panose="02020603050405020304" pitchFamily="18" charset="0"/>
              </a:rPr>
              <a:t>Placement</a:t>
            </a:r>
            <a:r>
              <a:rPr sz="1200" b="1" spc="-10" dirty="0">
                <a:solidFill>
                  <a:srgbClr val="FFFFFF"/>
                </a:solidFill>
                <a:latin typeface="Times New Roman" panose="02020603050405020304" pitchFamily="18" charset="0"/>
                <a:cs typeface="Times New Roman" panose="02020603050405020304" pitchFamily="18" charset="0"/>
              </a:rPr>
              <a:t> </a:t>
            </a:r>
            <a:r>
              <a:rPr sz="1200" b="1" spc="-5" dirty="0" smtClean="0">
                <a:solidFill>
                  <a:srgbClr val="FFFFFF"/>
                </a:solidFill>
                <a:latin typeface="Times New Roman" panose="02020603050405020304" pitchFamily="18" charset="0"/>
                <a:cs typeface="Times New Roman" panose="02020603050405020304" pitchFamily="18" charset="0"/>
              </a:rPr>
              <a:t>Co</a:t>
            </a:r>
            <a:r>
              <a:rPr lang="en-US" sz="1200" b="1" spc="-5" dirty="0" smtClean="0">
                <a:solidFill>
                  <a:srgbClr val="FFFFFF"/>
                </a:solidFill>
                <a:latin typeface="Times New Roman" panose="02020603050405020304" pitchFamily="18" charset="0"/>
                <a:cs typeface="Times New Roman" panose="02020603050405020304" pitchFamily="18" charset="0"/>
              </a:rPr>
              <a:t>o</a:t>
            </a:r>
            <a:r>
              <a:rPr sz="1200" b="1" spc="-5" dirty="0" smtClean="0">
                <a:solidFill>
                  <a:srgbClr val="FFFFFF"/>
                </a:solidFill>
                <a:latin typeface="Times New Roman" panose="02020603050405020304" pitchFamily="18" charset="0"/>
                <a:cs typeface="Times New Roman" panose="02020603050405020304" pitchFamily="18" charset="0"/>
              </a:rPr>
              <a:t>rdinators</a:t>
            </a:r>
            <a:endParaRPr lang="en-IN" sz="1200" b="1"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pt-BR" sz="1200" dirty="0">
              <a:solidFill>
                <a:schemeClr val="bg1"/>
              </a:solidFill>
              <a:latin typeface="Times New Roman" panose="02020603050405020304" pitchFamily="18" charset="0"/>
              <a:cs typeface="Times New Roman" panose="02020603050405020304" pitchFamily="18" charset="0"/>
            </a:endParaRPr>
          </a:p>
          <a:p>
            <a:pPr marL="12700">
              <a:lnSpc>
                <a:spcPct val="100000"/>
              </a:lnSpc>
            </a:pPr>
            <a:r>
              <a:rPr lang="pt-BR" sz="1200" dirty="0">
                <a:solidFill>
                  <a:schemeClr val="bg1"/>
                </a:solidFill>
                <a:latin typeface="Times New Roman" panose="02020603050405020304" pitchFamily="18" charset="0"/>
                <a:cs typeface="Times New Roman" panose="02020603050405020304" pitchFamily="18" charset="0"/>
              </a:rPr>
              <a:t>Aatif Ali Beigh</a:t>
            </a:r>
          </a:p>
          <a:p>
            <a:pPr marL="12700">
              <a:lnSpc>
                <a:spcPct val="100000"/>
              </a:lnSpc>
            </a:pPr>
            <a:r>
              <a:rPr lang="pt-BR" sz="1200" dirty="0">
                <a:solidFill>
                  <a:schemeClr val="bg1"/>
                </a:solidFill>
                <a:latin typeface="Times New Roman" panose="02020603050405020304" pitchFamily="18" charset="0"/>
                <a:cs typeface="Times New Roman" panose="02020603050405020304" pitchFamily="18" charset="0"/>
              </a:rPr>
              <a:t> |+917006221062|</a:t>
            </a:r>
          </a:p>
          <a:p>
            <a:pPr marL="12700">
              <a:lnSpc>
                <a:spcPct val="100000"/>
              </a:lnSpc>
            </a:pPr>
            <a:r>
              <a:rPr lang="pt-BR" sz="1200" u="sng" dirty="0">
                <a:solidFill>
                  <a:schemeClr val="bg1"/>
                </a:solidFill>
                <a:latin typeface="Times New Roman" panose="02020603050405020304" pitchFamily="18" charset="0"/>
                <a:cs typeface="Times New Roman" panose="02020603050405020304" pitchFamily="18" charset="0"/>
              </a:rPr>
              <a:t>aatifali.beigh@gmail.com</a:t>
            </a:r>
            <a:endParaRPr sz="1200" dirty="0">
              <a:latin typeface="Times New Roman" panose="02020603050405020304" pitchFamily="18" charset="0"/>
              <a:cs typeface="Times New Roman" panose="02020603050405020304" pitchFamily="18" charset="0"/>
            </a:endParaRPr>
          </a:p>
          <a:p>
            <a:pPr marL="12700" marR="483870">
              <a:lnSpc>
                <a:spcPct val="100000"/>
              </a:lnSpc>
              <a:spcBef>
                <a:spcPts val="459"/>
              </a:spcBef>
            </a:pPr>
            <a:r>
              <a:rPr lang="en-US" sz="1200" spc="-5" dirty="0">
                <a:solidFill>
                  <a:srgbClr val="FFFFFF"/>
                </a:solidFill>
                <a:latin typeface="Times New Roman" panose="02020603050405020304" pitchFamily="18" charset="0"/>
                <a:cs typeface="Times New Roman" panose="02020603050405020304" pitchFamily="18" charset="0"/>
              </a:rPr>
              <a:t>Mohammad Moazum Wani</a:t>
            </a:r>
            <a:r>
              <a:rPr sz="1200" spc="-15" dirty="0">
                <a:solidFill>
                  <a:srgbClr val="FFFFFF"/>
                </a:solidFill>
                <a:latin typeface="Times New Roman" panose="02020603050405020304" pitchFamily="18" charset="0"/>
                <a:cs typeface="Times New Roman" panose="02020603050405020304" pitchFamily="18" charset="0"/>
              </a:rPr>
              <a:t> </a:t>
            </a:r>
            <a:r>
              <a:rPr lang="en-US" sz="1200" dirty="0">
                <a:solidFill>
                  <a:srgbClr val="FFFFFF"/>
                </a:solidFill>
                <a:latin typeface="Times New Roman" panose="02020603050405020304" pitchFamily="18" charset="0"/>
                <a:cs typeface="Times New Roman" panose="02020603050405020304" pitchFamily="18" charset="0"/>
              </a:rPr>
              <a:t>|</a:t>
            </a:r>
            <a:r>
              <a:rPr sz="1200" spc="-5" dirty="0">
                <a:solidFill>
                  <a:srgbClr val="FFFFFF"/>
                </a:solidFill>
                <a:latin typeface="Times New Roman" panose="02020603050405020304" pitchFamily="18" charset="0"/>
                <a:cs typeface="Times New Roman" panose="02020603050405020304" pitchFamily="18" charset="0"/>
              </a:rPr>
              <a:t>+91</a:t>
            </a:r>
            <a:r>
              <a:rPr lang="en-US" sz="1200" spc="-5" dirty="0">
                <a:solidFill>
                  <a:srgbClr val="FFFFFF"/>
                </a:solidFill>
                <a:latin typeface="Times New Roman" panose="02020603050405020304" pitchFamily="18" charset="0"/>
                <a:cs typeface="Times New Roman" panose="02020603050405020304" pitchFamily="18" charset="0"/>
              </a:rPr>
              <a:t>9858715451|</a:t>
            </a:r>
            <a:r>
              <a:rPr lang="en-US" sz="1200" dirty="0">
                <a:solidFill>
                  <a:srgbClr val="FFFFFF"/>
                </a:solidFill>
                <a:latin typeface="Times New Roman" panose="02020603050405020304" pitchFamily="18" charset="0"/>
                <a:cs typeface="Times New Roman" panose="02020603050405020304" pitchFamily="18" charset="0"/>
              </a:rPr>
              <a:t> </a:t>
            </a:r>
            <a:r>
              <a:rPr lang="en-US" sz="1200" u="sng" dirty="0">
                <a:solidFill>
                  <a:srgbClr val="FFFFFF"/>
                </a:solidFill>
                <a:latin typeface="Times New Roman" panose="02020603050405020304" pitchFamily="18" charset="0"/>
                <a:cs typeface="Times New Roman" panose="02020603050405020304" pitchFamily="18" charset="0"/>
              </a:rPr>
              <a:t>moazumwani21@gmail.com</a:t>
            </a:r>
            <a:endParaRPr lang="en-US" sz="1200"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r>
              <a:rPr lang="en-US" sz="1200" spc="-5" dirty="0">
                <a:solidFill>
                  <a:srgbClr val="FFFFFF"/>
                </a:solidFill>
                <a:latin typeface="Times New Roman" panose="02020603050405020304" pitchFamily="18" charset="0"/>
                <a:cs typeface="Times New Roman" panose="02020603050405020304" pitchFamily="18" charset="0"/>
              </a:rPr>
              <a:t>Nomaan Ahmed Qadri </a:t>
            </a:r>
          </a:p>
          <a:p>
            <a:pPr marL="12700">
              <a:lnSpc>
                <a:spcPct val="100000"/>
              </a:lnSpc>
            </a:pPr>
            <a:r>
              <a:rPr lang="en-US" sz="1200" spc="-5" dirty="0">
                <a:solidFill>
                  <a:srgbClr val="FFFFFF"/>
                </a:solidFill>
                <a:latin typeface="Times New Roman" panose="02020603050405020304" pitchFamily="18" charset="0"/>
                <a:cs typeface="Times New Roman" panose="02020603050405020304" pitchFamily="18" charset="0"/>
              </a:rPr>
              <a:t>|+919797112660|</a:t>
            </a:r>
          </a:p>
          <a:p>
            <a:pPr marL="12700">
              <a:lnSpc>
                <a:spcPct val="100000"/>
              </a:lnSpc>
            </a:pPr>
            <a:r>
              <a:rPr lang="en-US" sz="1200" u="sng" spc="-5" dirty="0">
                <a:solidFill>
                  <a:srgbClr val="FFFFFF"/>
                </a:solidFill>
                <a:latin typeface="Times New Roman" panose="02020603050405020304" pitchFamily="18" charset="0"/>
                <a:cs typeface="Times New Roman" panose="02020603050405020304" pitchFamily="18" charset="0"/>
                <a:hlinkClick r:id="rId6"/>
              </a:rPr>
              <a:t>nomaanahmad77@gmail.com</a:t>
            </a:r>
            <a:endParaRPr lang="en-US" sz="1200" u="sng" spc="-5" dirty="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620"/>
              </a:spcBef>
            </a:pPr>
            <a:r>
              <a:rPr lang="pt-BR" sz="1200" spc="-5" dirty="0">
                <a:solidFill>
                  <a:srgbClr val="FFFFFF"/>
                </a:solidFill>
                <a:latin typeface="Times New Roman" panose="02020603050405020304" pitchFamily="18" charset="0"/>
                <a:cs typeface="Times New Roman" panose="02020603050405020304" pitchFamily="18" charset="0"/>
              </a:rPr>
              <a:t>Shamikha Ali </a:t>
            </a:r>
          </a:p>
          <a:p>
            <a:pPr marL="12700">
              <a:lnSpc>
                <a:spcPct val="100000"/>
              </a:lnSpc>
              <a:spcBef>
                <a:spcPts val="620"/>
              </a:spcBef>
            </a:pPr>
            <a:r>
              <a:rPr lang="pt-BR" sz="1200" dirty="0">
                <a:solidFill>
                  <a:srgbClr val="FFFFFF"/>
                </a:solidFill>
                <a:latin typeface="Times New Roman" panose="02020603050405020304" pitchFamily="18" charset="0"/>
                <a:cs typeface="Times New Roman" panose="02020603050405020304" pitchFamily="18" charset="0"/>
              </a:rPr>
              <a:t>| </a:t>
            </a:r>
            <a:r>
              <a:rPr lang="pt-BR" sz="1200" spc="-5" dirty="0">
                <a:solidFill>
                  <a:srgbClr val="FFFFFF"/>
                </a:solidFill>
                <a:latin typeface="Times New Roman" panose="02020603050405020304" pitchFamily="18" charset="0"/>
                <a:cs typeface="Times New Roman" panose="02020603050405020304" pitchFamily="18" charset="0"/>
              </a:rPr>
              <a:t>+91</a:t>
            </a:r>
            <a:r>
              <a:rPr lang="pt-BR" sz="1200" spc="-85" dirty="0">
                <a:solidFill>
                  <a:srgbClr val="FFFFFF"/>
                </a:solidFill>
                <a:latin typeface="Times New Roman" panose="02020603050405020304" pitchFamily="18" charset="0"/>
                <a:cs typeface="Times New Roman" panose="02020603050405020304" pitchFamily="18" charset="0"/>
              </a:rPr>
              <a:t> </a:t>
            </a:r>
            <a:r>
              <a:rPr lang="pt-BR" sz="1200" spc="-5" dirty="0">
                <a:solidFill>
                  <a:srgbClr val="FFFFFF"/>
                </a:solidFill>
                <a:latin typeface="Times New Roman" panose="02020603050405020304" pitchFamily="18" charset="0"/>
                <a:cs typeface="Times New Roman" panose="02020603050405020304" pitchFamily="18" charset="0"/>
              </a:rPr>
              <a:t>9622562497|</a:t>
            </a:r>
            <a:endParaRPr lang="pt-BR" sz="1200" dirty="0">
              <a:latin typeface="Times New Roman" panose="02020603050405020304" pitchFamily="18" charset="0"/>
              <a:cs typeface="Times New Roman" panose="02020603050405020304" pitchFamily="18" charset="0"/>
            </a:endParaRPr>
          </a:p>
          <a:p>
            <a:pPr marL="12700">
              <a:lnSpc>
                <a:spcPct val="100000"/>
              </a:lnSpc>
            </a:pPr>
            <a:r>
              <a:rPr lang="pt-BR" sz="1200" spc="-5" dirty="0">
                <a:solidFill>
                  <a:srgbClr val="FFFFFF"/>
                </a:solidFill>
                <a:latin typeface="Times New Roman" panose="02020603050405020304" pitchFamily="18" charset="0"/>
                <a:cs typeface="Times New Roman" panose="02020603050405020304" pitchFamily="18" charset="0"/>
                <a:hlinkClick r:id="rId7"/>
              </a:rPr>
              <a:t>Shamikha2871998@gmail.com</a:t>
            </a:r>
            <a:endParaRPr lang="pt-BR" sz="1200"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en-US" sz="1200" u="sng"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en-US" sz="1200" dirty="0">
              <a:latin typeface="Times New Roman" panose="02020603050405020304" pitchFamily="18" charset="0"/>
              <a:cs typeface="Times New Roman" panose="02020603050405020304" pitchFamily="18" charset="0"/>
            </a:endParaRPr>
          </a:p>
        </p:txBody>
      </p:sp>
      <p:sp>
        <p:nvSpPr>
          <p:cNvPr id="48" name="object 15">
            <a:extLst>
              <a:ext uri="{FF2B5EF4-FFF2-40B4-BE49-F238E27FC236}">
                <a16:creationId xmlns:a16="http://schemas.microsoft.com/office/drawing/2014/main" id="{95CE198F-1264-417E-AD65-807AB44FE93A}"/>
              </a:ext>
            </a:extLst>
          </p:cNvPr>
          <p:cNvSpPr/>
          <p:nvPr/>
        </p:nvSpPr>
        <p:spPr>
          <a:xfrm>
            <a:off x="8199612" y="2636149"/>
            <a:ext cx="374903" cy="351849"/>
          </a:xfrm>
          <a:prstGeom prst="rect">
            <a:avLst/>
          </a:prstGeom>
          <a:blipFill>
            <a:blip r:embed="rId8"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9" name="object 17">
            <a:extLst>
              <a:ext uri="{FF2B5EF4-FFF2-40B4-BE49-F238E27FC236}">
                <a16:creationId xmlns:a16="http://schemas.microsoft.com/office/drawing/2014/main" id="{7107FC75-4E8C-4002-8070-4E51ACA8EC3A}"/>
              </a:ext>
            </a:extLst>
          </p:cNvPr>
          <p:cNvSpPr/>
          <p:nvPr/>
        </p:nvSpPr>
        <p:spPr>
          <a:xfrm>
            <a:off x="15192526" y="6350"/>
            <a:ext cx="0" cy="7294646"/>
          </a:xfrm>
          <a:custGeom>
            <a:avLst/>
            <a:gdLst/>
            <a:ahLst/>
            <a:cxnLst/>
            <a:rect l="l" t="t" r="r" b="b"/>
            <a:pathLst>
              <a:path h="7772400">
                <a:moveTo>
                  <a:pt x="0" y="0"/>
                </a:moveTo>
                <a:lnTo>
                  <a:pt x="0" y="7772400"/>
                </a:lnTo>
              </a:path>
            </a:pathLst>
          </a:custGeom>
          <a:ln w="3175">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53" name="Picture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8609" y="3168370"/>
            <a:ext cx="2274899" cy="1655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31506" y="3207853"/>
            <a:ext cx="952008" cy="1616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30006" y="3221884"/>
            <a:ext cx="988623" cy="1601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6906" y="5413964"/>
            <a:ext cx="2023998" cy="151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56"/>
          <p:cNvPicPr>
            <a:picLocks noChangeAspect="1"/>
          </p:cNvPicPr>
          <p:nvPr/>
        </p:nvPicPr>
        <p:blipFill rotWithShape="1">
          <a:blip r:embed="rId13" cstate="print">
            <a:extLst>
              <a:ext uri="{28A0092B-C50C-407E-A947-70E740481C1C}">
                <a14:useLocalDpi xmlns:a14="http://schemas.microsoft.com/office/drawing/2010/main" val="0"/>
              </a:ext>
            </a:extLst>
          </a:blip>
          <a:srcRect l="14706" t="18628" r="32353" b="10784"/>
          <a:stretch/>
        </p:blipFill>
        <p:spPr>
          <a:xfrm>
            <a:off x="11352473" y="821026"/>
            <a:ext cx="3369700" cy="1742124"/>
          </a:xfrm>
          <a:prstGeom prst="roundRect">
            <a:avLst>
              <a:gd name="adj" fmla="val 8594"/>
            </a:avLst>
          </a:prstGeom>
          <a:solidFill>
            <a:srgbClr val="FFFFFF">
              <a:shade val="85000"/>
            </a:srgbClr>
          </a:solidFill>
          <a:ln>
            <a:noFill/>
          </a:ln>
          <a:effectLst/>
        </p:spPr>
      </p:pic>
      <p:pic>
        <p:nvPicPr>
          <p:cNvPr id="58" name="Picture 57"/>
          <p:cNvPicPr>
            <a:picLocks noChangeAspect="1"/>
          </p:cNvPicPr>
          <p:nvPr/>
        </p:nvPicPr>
        <p:blipFill rotWithShape="1">
          <a:blip r:embed="rId14" cstate="print">
            <a:extLst>
              <a:ext uri="{28A0092B-C50C-407E-A947-70E740481C1C}">
                <a14:useLocalDpi xmlns:a14="http://schemas.microsoft.com/office/drawing/2010/main" val="0"/>
              </a:ext>
            </a:extLst>
          </a:blip>
          <a:srcRect l="23894" t="8844" r="17881" b="13029"/>
          <a:stretch/>
        </p:blipFill>
        <p:spPr>
          <a:xfrm>
            <a:off x="7886170" y="807595"/>
            <a:ext cx="2995950" cy="1803285"/>
          </a:xfrm>
          <a:prstGeom prst="roundRect">
            <a:avLst>
              <a:gd name="adj" fmla="val 8594"/>
            </a:avLst>
          </a:prstGeom>
          <a:solidFill>
            <a:srgbClr val="FFFFFF">
              <a:shade val="85000"/>
            </a:srgbClr>
          </a:solidFill>
          <a:ln>
            <a:noFill/>
          </a:ln>
          <a:effectLst/>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06424" y="5421153"/>
            <a:ext cx="2537249" cy="1543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rotWithShape="1">
          <a:blip r:embed="rId16" cstate="print">
            <a:extLst>
              <a:ext uri="{28A0092B-C50C-407E-A947-70E740481C1C}">
                <a14:useLocalDpi xmlns:a14="http://schemas.microsoft.com/office/drawing/2010/main" val="0"/>
              </a:ext>
            </a:extLst>
          </a:blip>
          <a:srcRect l="44116" t="6331" r="6521" b="7769"/>
          <a:stretch/>
        </p:blipFill>
        <p:spPr>
          <a:xfrm>
            <a:off x="12714657" y="5376993"/>
            <a:ext cx="2205244" cy="154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66920" y="1226652"/>
            <a:ext cx="2166248" cy="1592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159494" y="1200448"/>
            <a:ext cx="2012926" cy="1638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0455" y="1213304"/>
            <a:ext cx="2327186" cy="1573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rotWithShape="1">
          <a:blip r:embed="rId20" cstate="print">
            <a:extLst>
              <a:ext uri="{28A0092B-C50C-407E-A947-70E740481C1C}">
                <a14:useLocalDpi xmlns:a14="http://schemas.microsoft.com/office/drawing/2010/main" val="0"/>
              </a:ext>
            </a:extLst>
          </a:blip>
          <a:srcRect l="11231" t="14252" r="15770" b="8751"/>
          <a:stretch/>
        </p:blipFill>
        <p:spPr>
          <a:xfrm>
            <a:off x="7765348" y="2990258"/>
            <a:ext cx="2979562" cy="1932184"/>
          </a:xfrm>
          <a:prstGeom prst="roundRect">
            <a:avLst>
              <a:gd name="adj" fmla="val 8594"/>
            </a:avLst>
          </a:prstGeom>
          <a:solidFill>
            <a:srgbClr val="FFFFFF">
              <a:shade val="85000"/>
            </a:srgbClr>
          </a:solidFill>
          <a:ln>
            <a:noFill/>
          </a:ln>
          <a:effectLst/>
        </p:spPr>
      </p:pic>
      <p:pic>
        <p:nvPicPr>
          <p:cNvPr id="12" name="Picture 11"/>
          <p:cNvPicPr>
            <a:picLocks noChangeAspect="1"/>
          </p:cNvPicPr>
          <p:nvPr/>
        </p:nvPicPr>
        <p:blipFill rotWithShape="1">
          <a:blip r:embed="rId21" cstate="print">
            <a:extLst>
              <a:ext uri="{28A0092B-C50C-407E-A947-70E740481C1C}">
                <a14:useLocalDpi xmlns:a14="http://schemas.microsoft.com/office/drawing/2010/main" val="0"/>
              </a:ext>
            </a:extLst>
          </a:blip>
          <a:srcRect l="16432" r="9631"/>
          <a:stretch/>
        </p:blipFill>
        <p:spPr>
          <a:xfrm>
            <a:off x="10899251" y="2987998"/>
            <a:ext cx="1919166" cy="1964147"/>
          </a:xfrm>
          <a:prstGeom prst="roundRect">
            <a:avLst>
              <a:gd name="adj" fmla="val 8594"/>
            </a:avLst>
          </a:prstGeom>
          <a:solidFill>
            <a:srgbClr val="FFFFFF">
              <a:shade val="85000"/>
            </a:srgbClr>
          </a:solidFill>
          <a:ln>
            <a:noFill/>
          </a:ln>
          <a:effectLst/>
        </p:spPr>
      </p:pic>
      <p:sp>
        <p:nvSpPr>
          <p:cNvPr id="7" name="TextBox 6"/>
          <p:cNvSpPr txBox="1"/>
          <p:nvPr/>
        </p:nvSpPr>
        <p:spPr>
          <a:xfrm>
            <a:off x="11726879" y="2582436"/>
            <a:ext cx="2778023"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Inter dept. cricket match IT vs physics</a:t>
            </a:r>
            <a:endParaRPr lang="en-US" sz="12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8912172" y="5032775"/>
            <a:ext cx="537008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Final Inter dept. cricket between B.Tech IV sem and physical education</a:t>
            </a:r>
            <a:endParaRPr lang="en-US" sz="1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601262" y="2653606"/>
            <a:ext cx="299595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Plantation Day 2020</a:t>
            </a:r>
            <a:endParaRPr lang="en-US" sz="12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22" cstate="print">
            <a:extLst>
              <a:ext uri="{28A0092B-C50C-407E-A947-70E740481C1C}">
                <a14:useLocalDpi xmlns:a14="http://schemas.microsoft.com/office/drawing/2010/main" val="0"/>
              </a:ext>
            </a:extLst>
          </a:blip>
          <a:srcRect l="19151" t="22040" r="9194" b="11038"/>
          <a:stretch/>
        </p:blipFill>
        <p:spPr>
          <a:xfrm>
            <a:off x="13040363" y="2987998"/>
            <a:ext cx="1945823" cy="1958321"/>
          </a:xfrm>
          <a:prstGeom prst="roundRect">
            <a:avLst>
              <a:gd name="adj" fmla="val 8594"/>
            </a:avLst>
          </a:prstGeom>
          <a:solidFill>
            <a:srgbClr val="FFFFFF">
              <a:shade val="85000"/>
            </a:srgbClr>
          </a:solidFill>
          <a:ln>
            <a:noFill/>
          </a:ln>
          <a:effectLst/>
        </p:spPr>
      </p:pic>
      <p:sp>
        <p:nvSpPr>
          <p:cNvPr id="18" name="TextBox 17"/>
          <p:cNvSpPr txBox="1"/>
          <p:nvPr/>
        </p:nvSpPr>
        <p:spPr>
          <a:xfrm>
            <a:off x="8152651" y="7037394"/>
            <a:ext cx="2047274"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Class Picnic 2018 Sonmarg</a:t>
            </a:r>
            <a:endParaRPr lang="en-US" sz="12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0632157" y="7010988"/>
            <a:ext cx="3185122"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Class Picnic 2019 Yousmarg</a:t>
            </a:r>
            <a:endParaRPr lang="en-US" sz="12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3115890" y="6978691"/>
            <a:ext cx="2036987"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Boot Camp 2018</a:t>
            </a:r>
            <a:endParaRPr lang="en-US" sz="1200" dirty="0">
              <a:latin typeface="Times New Roman" panose="02020603050405020304" pitchFamily="18" charset="0"/>
              <a:cs typeface="Times New Roman" panose="02020603050405020304" pitchFamily="18" charset="0"/>
            </a:endParaRPr>
          </a:p>
        </p:txBody>
      </p:sp>
      <p:sp>
        <p:nvSpPr>
          <p:cNvPr id="21" name="Rectangle 20"/>
          <p:cNvSpPr/>
          <p:nvPr/>
        </p:nvSpPr>
        <p:spPr>
          <a:xfrm>
            <a:off x="289414" y="6032741"/>
            <a:ext cx="7293777" cy="1320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48609" y="5413964"/>
            <a:ext cx="2155244" cy="1635135"/>
          </a:xfrm>
          <a:prstGeom prst="roundRect">
            <a:avLst>
              <a:gd name="adj" fmla="val 8594"/>
            </a:avLst>
          </a:prstGeom>
          <a:solidFill>
            <a:srgbClr val="FFFFFF">
              <a:shade val="85000"/>
            </a:srgbClr>
          </a:solidFill>
          <a:ln>
            <a:noFill/>
          </a:ln>
          <a:effectLst/>
        </p:spPr>
      </p:pic>
      <p:pic>
        <p:nvPicPr>
          <p:cNvPr id="52" name="Picture 5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258864" y="5429622"/>
            <a:ext cx="2229798" cy="1607772"/>
          </a:xfrm>
          <a:prstGeom prst="roundRect">
            <a:avLst>
              <a:gd name="adj" fmla="val 8594"/>
            </a:avLst>
          </a:prstGeom>
          <a:solidFill>
            <a:srgbClr val="FFFFFF">
              <a:shade val="85000"/>
            </a:srgbClr>
          </a:solidFill>
          <a:ln>
            <a:noFill/>
          </a:ln>
          <a:effectLst/>
        </p:spPr>
      </p:pic>
      <p:sp>
        <p:nvSpPr>
          <p:cNvPr id="22" name="TextBox 21"/>
          <p:cNvSpPr txBox="1"/>
          <p:nvPr/>
        </p:nvSpPr>
        <p:spPr>
          <a:xfrm>
            <a:off x="3099369" y="7049099"/>
            <a:ext cx="4642916"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ISRO Visit</a:t>
            </a:r>
            <a:endParaRPr lang="en-US" sz="12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781894" y="2859435"/>
            <a:ext cx="4308815"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                                 IUST Tech Fest 2012</a:t>
            </a:r>
            <a:endParaRPr lang="en-US" sz="1200" dirty="0">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rotWithShape="1">
          <a:blip r:embed="rId25" cstate="print">
            <a:extLst>
              <a:ext uri="{28A0092B-C50C-407E-A947-70E740481C1C}">
                <a14:useLocalDpi xmlns:a14="http://schemas.microsoft.com/office/drawing/2010/main" val="0"/>
              </a:ext>
            </a:extLst>
          </a:blip>
          <a:srcRect l="14184" t="10973"/>
          <a:stretch/>
        </p:blipFill>
        <p:spPr>
          <a:xfrm rot="16200000">
            <a:off x="2470653" y="3358214"/>
            <a:ext cx="1628507" cy="130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92112" y="5429622"/>
            <a:ext cx="2295341" cy="163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rotWithShape="1">
          <a:blip r:embed="rId27" cstate="print">
            <a:extLst>
              <a:ext uri="{28A0092B-C50C-407E-A947-70E740481C1C}">
                <a14:useLocalDpi xmlns:a14="http://schemas.microsoft.com/office/drawing/2010/main" val="0"/>
              </a:ext>
            </a:extLst>
          </a:blip>
          <a:srcRect l="8696" t="33074" r="14087" b="7448"/>
          <a:stretch/>
        </p:blipFill>
        <p:spPr>
          <a:xfrm rot="16200000">
            <a:off x="3881745" y="3403355"/>
            <a:ext cx="1616009" cy="1225006"/>
          </a:xfrm>
          <a:prstGeom prst="roundRect">
            <a:avLst>
              <a:gd name="adj" fmla="val 8594"/>
            </a:avLst>
          </a:prstGeom>
          <a:solidFill>
            <a:srgbClr val="FFFFFF">
              <a:shade val="85000"/>
            </a:srgbClr>
          </a:solidFill>
          <a:ln>
            <a:noFill/>
          </a:ln>
          <a:effectLst/>
        </p:spPr>
      </p:pic>
      <p:sp>
        <p:nvSpPr>
          <p:cNvPr id="28" name="TextBox 27"/>
          <p:cNvSpPr txBox="1"/>
          <p:nvPr/>
        </p:nvSpPr>
        <p:spPr>
          <a:xfrm>
            <a:off x="3219618" y="4940120"/>
            <a:ext cx="327660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Pravesh Event 2019</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216" y="303838"/>
            <a:ext cx="1896725" cy="874598"/>
          </a:xfrm>
          <a:prstGeom prst="rect">
            <a:avLst/>
          </a:prstGeom>
        </p:spPr>
        <p:txBody>
          <a:bodyPr vert="horz" wrap="square" lIns="0" tIns="12700" rIns="0" bIns="0" rtlCol="0">
            <a:spAutoFit/>
          </a:bodyPr>
          <a:lstStyle/>
          <a:p>
            <a:pPr marL="12700">
              <a:lnSpc>
                <a:spcPct val="100000"/>
              </a:lnSpc>
              <a:spcBef>
                <a:spcPts val="100"/>
              </a:spcBef>
            </a:pPr>
            <a:r>
              <a:rPr lang="en-US" sz="2800" b="0" spc="50" dirty="0" smtClean="0">
                <a:solidFill>
                  <a:srgbClr val="002060"/>
                </a:solidFill>
                <a:latin typeface="Times New Roman" panose="02020603050405020304" pitchFamily="18" charset="0"/>
                <a:cs typeface="Times New Roman" panose="02020603050405020304" pitchFamily="18" charset="0"/>
              </a:rPr>
              <a:t>HOW TO </a:t>
            </a:r>
            <a:r>
              <a:rPr lang="en-US" sz="2800" b="1" spc="50" dirty="0" smtClean="0">
                <a:solidFill>
                  <a:srgbClr val="002060"/>
                </a:solidFill>
                <a:latin typeface="Times New Roman" panose="02020603050405020304" pitchFamily="18" charset="0"/>
                <a:cs typeface="Times New Roman" panose="02020603050405020304" pitchFamily="18" charset="0"/>
              </a:rPr>
              <a:t>REACH US </a:t>
            </a:r>
            <a:endParaRPr sz="2800" b="1" dirty="0">
              <a:solidFill>
                <a:srgbClr val="002060"/>
              </a:solidFill>
              <a:latin typeface="Times New Roman" panose="02020603050405020304" pitchFamily="18" charset="0"/>
              <a:cs typeface="Times New Roman" panose="02020603050405020304" pitchFamily="18" charset="0"/>
            </a:endParaRPr>
          </a:p>
        </p:txBody>
      </p:sp>
      <p:sp>
        <p:nvSpPr>
          <p:cNvPr id="18" name="object 18"/>
          <p:cNvSpPr/>
          <p:nvPr/>
        </p:nvSpPr>
        <p:spPr>
          <a:xfrm>
            <a:off x="15011654" y="6362"/>
            <a:ext cx="161290" cy="7393940"/>
          </a:xfrm>
          <a:custGeom>
            <a:avLst/>
            <a:gdLst/>
            <a:ahLst/>
            <a:cxnLst/>
            <a:rect l="l" t="t" r="r" b="b"/>
            <a:pathLst>
              <a:path w="161290" h="7393940">
                <a:moveTo>
                  <a:pt x="0" y="7393927"/>
                </a:moveTo>
                <a:lnTo>
                  <a:pt x="161023" y="7393927"/>
                </a:lnTo>
                <a:lnTo>
                  <a:pt x="161023" y="0"/>
                </a:lnTo>
                <a:lnTo>
                  <a:pt x="0" y="0"/>
                </a:lnTo>
                <a:lnTo>
                  <a:pt x="0" y="7393927"/>
                </a:lnTo>
                <a:close/>
              </a:path>
            </a:pathLst>
          </a:custGeom>
          <a:solidFill>
            <a:srgbClr val="F74F2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9" name="object 19"/>
          <p:cNvSpPr/>
          <p:nvPr/>
        </p:nvSpPr>
        <p:spPr>
          <a:xfrm>
            <a:off x="15011654" y="6350"/>
            <a:ext cx="176341" cy="7393940"/>
          </a:xfrm>
          <a:custGeom>
            <a:avLst/>
            <a:gdLst/>
            <a:ahLst/>
            <a:cxnLst/>
            <a:rect l="l" t="t" r="r" b="b"/>
            <a:pathLst>
              <a:path w="161290" h="7393940">
                <a:moveTo>
                  <a:pt x="0" y="7393940"/>
                </a:moveTo>
                <a:lnTo>
                  <a:pt x="161036" y="7393940"/>
                </a:lnTo>
                <a:lnTo>
                  <a:pt x="161036" y="0"/>
                </a:lnTo>
                <a:lnTo>
                  <a:pt x="0" y="0"/>
                </a:lnTo>
                <a:lnTo>
                  <a:pt x="0" y="7393940"/>
                </a:lnTo>
                <a:close/>
              </a:path>
            </a:pathLst>
          </a:custGeom>
          <a:solidFill>
            <a:srgbClr val="002060"/>
          </a:solidFill>
          <a:ln w="12700">
            <a:solidFill>
              <a:schemeClr val="tx2">
                <a:lumMod val="50000"/>
              </a:schemeClr>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5" name="object 45"/>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a:solidFill>
                  <a:srgbClr val="002060"/>
                </a:solidFill>
                <a:latin typeface="Times New Roman" panose="02020603050405020304" pitchFamily="18" charset="0"/>
                <a:cs typeface="Times New Roman" panose="02020603050405020304" pitchFamily="18" charset="0"/>
              </a:rPr>
              <a:t>8</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6" name="object 46"/>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sz="900" b="1" spc="-5" dirty="0" smtClean="0">
                <a:solidFill>
                  <a:srgbClr val="002060"/>
                </a:solidFill>
                <a:latin typeface="Times New Roman" panose="02020603050405020304" pitchFamily="18" charset="0"/>
                <a:cs typeface="Times New Roman" panose="02020603050405020304" pitchFamily="18" charset="0"/>
              </a:rPr>
              <a:t>2</a:t>
            </a:r>
            <a:r>
              <a:rPr lang="en-US" sz="900" b="1" spc="-5" dirty="0">
                <a:solidFill>
                  <a:srgbClr val="002060"/>
                </a:solidFill>
                <a:latin typeface="Times New Roman" panose="02020603050405020304" pitchFamily="18" charset="0"/>
                <a:cs typeface="Times New Roman" panose="02020603050405020304" pitchFamily="18" charset="0"/>
              </a:rPr>
              <a:t>9</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7" name="Rectangle 46"/>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Rectangle 47"/>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9" name="Rectangle 48"/>
          <p:cNvSpPr/>
          <p:nvPr/>
        </p:nvSpPr>
        <p:spPr>
          <a:xfrm>
            <a:off x="14972247" y="7526469"/>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Rectangle 49"/>
          <p:cNvSpPr/>
          <p:nvPr/>
        </p:nvSpPr>
        <p:spPr>
          <a:xfrm>
            <a:off x="0" y="0"/>
            <a:ext cx="981392" cy="740029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1" name="Rectangle 50"/>
          <p:cNvSpPr/>
          <p:nvPr/>
        </p:nvSpPr>
        <p:spPr>
          <a:xfrm>
            <a:off x="358310" y="184841"/>
            <a:ext cx="1191260" cy="11634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2"/>
          <a:srcRect l="17453" t="5299" r="15355" b="6840"/>
          <a:stretch/>
        </p:blipFill>
        <p:spPr>
          <a:xfrm>
            <a:off x="1603054" y="1389544"/>
            <a:ext cx="5428319" cy="4630256"/>
          </a:xfrm>
          <a:prstGeom prst="roundRect">
            <a:avLst>
              <a:gd name="adj" fmla="val 8594"/>
            </a:avLst>
          </a:prstGeom>
          <a:solidFill>
            <a:srgbClr val="FFFFFF">
              <a:shade val="85000"/>
            </a:srgbClr>
          </a:solidFill>
          <a:ln>
            <a:noFill/>
          </a:ln>
          <a:effectLst/>
        </p:spPr>
      </p:pic>
      <p:sp>
        <p:nvSpPr>
          <p:cNvPr id="20" name="TextBox 19"/>
          <p:cNvSpPr txBox="1"/>
          <p:nvPr/>
        </p:nvSpPr>
        <p:spPr>
          <a:xfrm>
            <a:off x="2388144" y="6067209"/>
            <a:ext cx="4325186"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From Srinagar International Airport</a:t>
            </a:r>
            <a:endParaRPr lang="en-US" b="1" dirty="0">
              <a:latin typeface="Times New Roman" panose="02020603050405020304" pitchFamily="18" charset="0"/>
              <a:cs typeface="Times New Roman" panose="02020603050405020304" pitchFamily="18" charset="0"/>
            </a:endParaRPr>
          </a:p>
        </p:txBody>
      </p:sp>
      <p:sp>
        <p:nvSpPr>
          <p:cNvPr id="40" name="object 2"/>
          <p:cNvSpPr txBox="1"/>
          <p:nvPr/>
        </p:nvSpPr>
        <p:spPr>
          <a:xfrm>
            <a:off x="8803137" y="362866"/>
            <a:ext cx="4611170" cy="874598"/>
          </a:xfrm>
          <a:prstGeom prst="rect">
            <a:avLst/>
          </a:prstGeom>
        </p:spPr>
        <p:txBody>
          <a:bodyPr vert="horz" wrap="square" lIns="0" tIns="12700" rIns="0" bIns="0" rtlCol="0">
            <a:spAutoFit/>
          </a:bodyPr>
          <a:lstStyle/>
          <a:p>
            <a:pPr marL="12700">
              <a:lnSpc>
                <a:spcPct val="100000"/>
              </a:lnSpc>
              <a:spcBef>
                <a:spcPts val="100"/>
              </a:spcBef>
            </a:pPr>
            <a:r>
              <a:rPr lang="en-US" sz="2800" spc="50" dirty="0" smtClean="0">
                <a:solidFill>
                  <a:srgbClr val="002060"/>
                </a:solidFill>
                <a:latin typeface="Times New Roman" panose="02020603050405020304" pitchFamily="18" charset="0"/>
                <a:cs typeface="Times New Roman" panose="02020603050405020304" pitchFamily="18" charset="0"/>
              </a:rPr>
              <a:t>FROM MAJOR </a:t>
            </a:r>
            <a:r>
              <a:rPr lang="en-US" sz="2800" b="1" spc="50" dirty="0" smtClean="0">
                <a:solidFill>
                  <a:srgbClr val="002060"/>
                </a:solidFill>
                <a:latin typeface="Times New Roman" panose="02020603050405020304" pitchFamily="18" charset="0"/>
                <a:cs typeface="Times New Roman" panose="02020603050405020304" pitchFamily="18" charset="0"/>
              </a:rPr>
              <a:t>METROPOLITAN CITIES</a:t>
            </a:r>
            <a:r>
              <a:rPr lang="en-US" sz="2800" b="1" spc="50" dirty="0" smtClean="0">
                <a:solidFill>
                  <a:srgbClr val="002060"/>
                </a:solidFill>
                <a:latin typeface="Times New Roman" panose="02020603050405020304" pitchFamily="18" charset="0"/>
                <a:cs typeface="Times New Roman" panose="02020603050405020304" pitchFamily="18" charset="0"/>
              </a:rPr>
              <a:t> </a:t>
            </a:r>
            <a:endParaRPr sz="2800" b="1" dirty="0">
              <a:solidFill>
                <a:srgbClr val="00206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7604198" y="184841"/>
            <a:ext cx="1191260" cy="11634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stretch>
            <a:fillRect/>
          </a:stretch>
        </p:blipFill>
        <p:spPr>
          <a:xfrm>
            <a:off x="7731704" y="1586463"/>
            <a:ext cx="3133146" cy="1984585"/>
          </a:xfrm>
          <a:prstGeom prst="roundRect">
            <a:avLst>
              <a:gd name="adj" fmla="val 8594"/>
            </a:avLst>
          </a:prstGeom>
          <a:solidFill>
            <a:srgbClr val="FFFFFF">
              <a:shade val="85000"/>
            </a:srgbClr>
          </a:solidFill>
          <a:ln>
            <a:noFill/>
          </a:ln>
          <a:effectLst/>
        </p:spPr>
      </p:pic>
      <p:sp>
        <p:nvSpPr>
          <p:cNvPr id="22" name="TextBox 21"/>
          <p:cNvSpPr txBox="1"/>
          <p:nvPr/>
        </p:nvSpPr>
        <p:spPr>
          <a:xfrm>
            <a:off x="7580873" y="3677575"/>
            <a:ext cx="3436377" cy="523220"/>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From Indira Gandhi International Airport</a:t>
            </a:r>
          </a:p>
          <a:p>
            <a:r>
              <a:rPr lang="en-US" sz="1400" b="1" dirty="0" smtClean="0">
                <a:latin typeface="Times New Roman" panose="02020603050405020304" pitchFamily="18" charset="0"/>
                <a:cs typeface="Times New Roman" panose="02020603050405020304" pitchFamily="18" charset="0"/>
              </a:rPr>
              <a:t>                          New Delhi </a:t>
            </a:r>
            <a:endParaRPr lang="en-US" sz="1400" b="1" dirty="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7596" y="1627262"/>
            <a:ext cx="3246183" cy="1966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037" y="4205645"/>
            <a:ext cx="3153813" cy="2219828"/>
          </a:xfrm>
          <a:prstGeom prst="roundRect">
            <a:avLst>
              <a:gd name="adj" fmla="val 8594"/>
            </a:avLst>
          </a:prstGeom>
          <a:solidFill>
            <a:srgbClr val="FFFFFF">
              <a:shade val="85000"/>
            </a:srgbClr>
          </a:solidFill>
          <a:ln>
            <a:noFill/>
          </a:ln>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7589" y="4200795"/>
            <a:ext cx="3124330" cy="2166939"/>
          </a:xfrm>
          <a:prstGeom prst="roundRect">
            <a:avLst>
              <a:gd name="adj" fmla="val 8594"/>
            </a:avLst>
          </a:prstGeom>
          <a:solidFill>
            <a:srgbClr val="FFFFFF">
              <a:shade val="85000"/>
            </a:srgbClr>
          </a:solidFill>
          <a:ln>
            <a:noFill/>
          </a:ln>
          <a:effectLst/>
        </p:spPr>
      </p:pic>
      <p:sp>
        <p:nvSpPr>
          <p:cNvPr id="34" name="TextBox 33"/>
          <p:cNvSpPr txBox="1"/>
          <p:nvPr/>
        </p:nvSpPr>
        <p:spPr>
          <a:xfrm>
            <a:off x="11934643" y="3732832"/>
            <a:ext cx="2959329" cy="307777"/>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Kolkata Airport </a:t>
            </a:r>
            <a:endParaRPr lang="en-US" sz="1400" b="1"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224158" y="6484765"/>
            <a:ext cx="3464539" cy="307777"/>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From Bangalore Airport</a:t>
            </a:r>
            <a:endParaRPr lang="en-US" sz="1400"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11883816" y="6423384"/>
            <a:ext cx="2590800" cy="307777"/>
          </a:xfrm>
          <a:prstGeom prst="rect">
            <a:avLst/>
          </a:prstGeom>
          <a:noFill/>
        </p:spPr>
        <p:txBody>
          <a:bodyPr wrap="square" rtlCol="0">
            <a:spAutoFit/>
          </a:bodyPr>
          <a:lstStyle/>
          <a:p>
            <a:r>
              <a:rPr lang="en-US" sz="1400" b="1" dirty="0" smtClean="0">
                <a:latin typeface="Times New Roman" panose="02020603050405020304" pitchFamily="18" charset="0"/>
                <a:cs typeface="Times New Roman" panose="02020603050405020304" pitchFamily="18" charset="0"/>
              </a:rPr>
              <a:t>From Chandigarh Airport</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014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p:nvPr/>
        </p:nvSpPr>
        <p:spPr>
          <a:xfrm>
            <a:off x="258912" y="7526025"/>
            <a:ext cx="1859914" cy="160300"/>
          </a:xfrm>
          <a:prstGeom prst="rect">
            <a:avLst/>
          </a:prstGeom>
        </p:spPr>
        <p:txBody>
          <a:bodyPr vert="horz" wrap="square" lIns="0" tIns="21590" rIns="0" bIns="0" rtlCol="0">
            <a:spAutoFit/>
          </a:bodyPr>
          <a:lstStyle/>
          <a:p>
            <a:pPr marL="12700">
              <a:lnSpc>
                <a:spcPct val="100000"/>
              </a:lnSpc>
              <a:spcBef>
                <a:spcPts val="170"/>
              </a:spcBef>
            </a:pPr>
            <a:r>
              <a:rPr lang="en-US" sz="900" b="1" spc="-5" dirty="0" smtClean="0">
                <a:solidFill>
                  <a:srgbClr val="002060"/>
                </a:solidFill>
                <a:latin typeface="Times New Roman" panose="02020603050405020304" pitchFamily="18" charset="0"/>
                <a:cs typeface="Times New Roman" panose="02020603050405020304" pitchFamily="18" charset="0"/>
              </a:rPr>
              <a:t>30</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2150024"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ectangle 33"/>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5" name="Rectangle 34"/>
          <p:cNvSpPr/>
          <p:nvPr/>
        </p:nvSpPr>
        <p:spPr>
          <a:xfrm>
            <a:off x="1501281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37" name="Picture 36">
            <a:extLst>
              <a:ext uri="{FF2B5EF4-FFF2-40B4-BE49-F238E27FC236}">
                <a16:creationId xmlns:a16="http://schemas.microsoft.com/office/drawing/2014/main" id="{1C89C15A-6F72-48B4-B208-7CE3A0B0DA22}"/>
              </a:ext>
            </a:extLst>
          </p:cNvPr>
          <p:cNvPicPr>
            <a:picLocks noChangeAspect="1"/>
          </p:cNvPicPr>
          <p:nvPr/>
        </p:nvPicPr>
        <p:blipFill>
          <a:blip r:embed="rId3"/>
          <a:stretch>
            <a:fillRect/>
          </a:stretch>
        </p:blipFill>
        <p:spPr>
          <a:xfrm>
            <a:off x="578455" y="-1027"/>
            <a:ext cx="7029297" cy="7535643"/>
          </a:xfrm>
          <a:prstGeom prst="rect">
            <a:avLst/>
          </a:prstGeom>
        </p:spPr>
      </p:pic>
      <p:sp>
        <p:nvSpPr>
          <p:cNvPr id="41" name="object 6">
            <a:extLst>
              <a:ext uri="{FF2B5EF4-FFF2-40B4-BE49-F238E27FC236}">
                <a16:creationId xmlns:a16="http://schemas.microsoft.com/office/drawing/2014/main" id="{D71402A8-27CF-4C35-8AF7-CE3F0E062170}"/>
              </a:ext>
            </a:extLst>
          </p:cNvPr>
          <p:cNvSpPr/>
          <p:nvPr/>
        </p:nvSpPr>
        <p:spPr>
          <a:xfrm>
            <a:off x="564490" y="-9339"/>
            <a:ext cx="7028180" cy="7535364"/>
          </a:xfrm>
          <a:custGeom>
            <a:avLst/>
            <a:gdLst/>
            <a:ahLst/>
            <a:cxnLst/>
            <a:rect l="l" t="t" r="r" b="b"/>
            <a:pathLst>
              <a:path w="7028180" h="7759700">
                <a:moveTo>
                  <a:pt x="0" y="7759700"/>
                </a:moveTo>
                <a:lnTo>
                  <a:pt x="7028180" y="7759700"/>
                </a:lnTo>
                <a:lnTo>
                  <a:pt x="7028180" y="0"/>
                </a:lnTo>
                <a:lnTo>
                  <a:pt x="0" y="0"/>
                </a:lnTo>
                <a:lnTo>
                  <a:pt x="0" y="7759700"/>
                </a:lnTo>
                <a:close/>
              </a:path>
            </a:pathLst>
          </a:custGeom>
          <a:ln w="12699">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2" name="object 8">
            <a:extLst>
              <a:ext uri="{FF2B5EF4-FFF2-40B4-BE49-F238E27FC236}">
                <a16:creationId xmlns:a16="http://schemas.microsoft.com/office/drawing/2014/main" id="{AF838755-4A92-4B23-8EC8-4B2B46FBF7C9}"/>
              </a:ext>
            </a:extLst>
          </p:cNvPr>
          <p:cNvSpPr txBox="1">
            <a:spLocks/>
          </p:cNvSpPr>
          <p:nvPr/>
        </p:nvSpPr>
        <p:spPr>
          <a:xfrm>
            <a:off x="1114584" y="1521993"/>
            <a:ext cx="2229116" cy="320601"/>
          </a:xfrm>
          <a:prstGeom prst="rect">
            <a:avLst/>
          </a:prstGeom>
        </p:spPr>
        <p:txBody>
          <a:bodyPr vert="horz" wrap="square" lIns="0" tIns="12700" rIns="0" bIns="0" rtlCol="0">
            <a:spAutoFit/>
          </a:bodyPr>
          <a:lstStyle>
            <a:lvl1pPr>
              <a:defRPr sz="2400" b="0" i="0">
                <a:solidFill>
                  <a:srgbClr val="F74F21"/>
                </a:solidFill>
                <a:latin typeface="Segoe UI Semilight"/>
                <a:ea typeface="+mj-ea"/>
                <a:cs typeface="Segoe UI Semilight"/>
              </a:defRPr>
            </a:lvl1pPr>
          </a:lstStyle>
          <a:p>
            <a:pPr marL="12700">
              <a:spcBef>
                <a:spcPts val="100"/>
              </a:spcBef>
            </a:pPr>
            <a:r>
              <a:rPr lang="en-IN" sz="2000" b="1" kern="0" spc="25" dirty="0">
                <a:solidFill>
                  <a:srgbClr val="FFFFFF"/>
                </a:solidFill>
                <a:latin typeface="Times New Roman" panose="02020603050405020304" pitchFamily="18" charset="0"/>
                <a:cs typeface="Times New Roman" panose="02020603050405020304" pitchFamily="18" charset="0"/>
              </a:rPr>
              <a:t>CONTACT</a:t>
            </a:r>
            <a:r>
              <a:rPr lang="en-IN" sz="2000" b="1" kern="0" spc="-5" dirty="0">
                <a:solidFill>
                  <a:srgbClr val="FFFFFF"/>
                </a:solidFill>
                <a:latin typeface="Times New Roman" panose="02020603050405020304" pitchFamily="18" charset="0"/>
                <a:cs typeface="Times New Roman" panose="02020603050405020304" pitchFamily="18" charset="0"/>
              </a:rPr>
              <a:t> </a:t>
            </a:r>
            <a:r>
              <a:rPr lang="en-IN" sz="2000" b="1" kern="0" spc="35" dirty="0">
                <a:solidFill>
                  <a:srgbClr val="FFFFFF"/>
                </a:solidFill>
                <a:latin typeface="Times New Roman" panose="02020603050405020304" pitchFamily="18" charset="0"/>
                <a:cs typeface="Times New Roman" panose="02020603050405020304" pitchFamily="18" charset="0"/>
              </a:rPr>
              <a:t>US</a:t>
            </a:r>
            <a:endParaRPr lang="en-IN" sz="2000" b="1" kern="0" dirty="0">
              <a:latin typeface="Times New Roman" panose="02020603050405020304" pitchFamily="18" charset="0"/>
              <a:cs typeface="Times New Roman" panose="02020603050405020304" pitchFamily="18" charset="0"/>
            </a:endParaRPr>
          </a:p>
        </p:txBody>
      </p:sp>
      <p:sp>
        <p:nvSpPr>
          <p:cNvPr id="43" name="object 9">
            <a:extLst>
              <a:ext uri="{FF2B5EF4-FFF2-40B4-BE49-F238E27FC236}">
                <a16:creationId xmlns:a16="http://schemas.microsoft.com/office/drawing/2014/main" id="{E017EAD3-DA30-43CD-A0F5-0F9F08BE78A8}"/>
              </a:ext>
            </a:extLst>
          </p:cNvPr>
          <p:cNvSpPr/>
          <p:nvPr/>
        </p:nvSpPr>
        <p:spPr>
          <a:xfrm>
            <a:off x="718421" y="2055386"/>
            <a:ext cx="374904" cy="351859"/>
          </a:xfrm>
          <a:prstGeom prst="rect">
            <a:avLst/>
          </a:prstGeom>
          <a:blipFill>
            <a:blip r:embed="rId4"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4" name="object 10">
            <a:extLst>
              <a:ext uri="{FF2B5EF4-FFF2-40B4-BE49-F238E27FC236}">
                <a16:creationId xmlns:a16="http://schemas.microsoft.com/office/drawing/2014/main" id="{1FC690C4-93AB-437A-AF50-8C0A706A8B7A}"/>
              </a:ext>
            </a:extLst>
          </p:cNvPr>
          <p:cNvSpPr/>
          <p:nvPr/>
        </p:nvSpPr>
        <p:spPr>
          <a:xfrm>
            <a:off x="762287" y="3280166"/>
            <a:ext cx="331038" cy="351859"/>
          </a:xfrm>
          <a:prstGeom prst="rect">
            <a:avLst/>
          </a:prstGeom>
          <a:blipFill>
            <a:blip r:embed="rId5"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5" name="object 11">
            <a:extLst>
              <a:ext uri="{FF2B5EF4-FFF2-40B4-BE49-F238E27FC236}">
                <a16:creationId xmlns:a16="http://schemas.microsoft.com/office/drawing/2014/main" id="{9997FE6C-D7F2-4952-BB8C-16B9DEDC75E8}"/>
              </a:ext>
            </a:extLst>
          </p:cNvPr>
          <p:cNvSpPr/>
          <p:nvPr/>
        </p:nvSpPr>
        <p:spPr>
          <a:xfrm>
            <a:off x="655890" y="4309182"/>
            <a:ext cx="374904" cy="351859"/>
          </a:xfrm>
          <a:prstGeom prst="rect">
            <a:avLst/>
          </a:prstGeom>
          <a:blipFill>
            <a:blip r:embed="rId6"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6" name="object 12">
            <a:extLst>
              <a:ext uri="{FF2B5EF4-FFF2-40B4-BE49-F238E27FC236}">
                <a16:creationId xmlns:a16="http://schemas.microsoft.com/office/drawing/2014/main" id="{2785B30C-AD28-4EE6-AF3A-54E0400C5300}"/>
              </a:ext>
            </a:extLst>
          </p:cNvPr>
          <p:cNvSpPr txBox="1"/>
          <p:nvPr/>
        </p:nvSpPr>
        <p:spPr>
          <a:xfrm>
            <a:off x="1117755" y="4344215"/>
            <a:ext cx="2508250" cy="3180358"/>
          </a:xfrm>
          <a:prstGeom prst="rect">
            <a:avLst/>
          </a:prstGeom>
        </p:spPr>
        <p:txBody>
          <a:bodyPr vert="horz" wrap="square" lIns="0" tIns="71120" rIns="0" bIns="0" rtlCol="0">
            <a:spAutoFit/>
          </a:bodyPr>
          <a:lstStyle/>
          <a:p>
            <a:pPr marL="12700">
              <a:lnSpc>
                <a:spcPct val="100000"/>
              </a:lnSpc>
              <a:spcBef>
                <a:spcPts val="560"/>
              </a:spcBef>
            </a:pPr>
            <a:r>
              <a:rPr sz="1200" b="1" spc="-5" dirty="0">
                <a:solidFill>
                  <a:srgbClr val="FFFFFF"/>
                </a:solidFill>
                <a:latin typeface="Times New Roman" panose="02020603050405020304" pitchFamily="18" charset="0"/>
                <a:cs typeface="Times New Roman" panose="02020603050405020304" pitchFamily="18" charset="0"/>
              </a:rPr>
              <a:t>Placement</a:t>
            </a:r>
            <a:r>
              <a:rPr sz="1200" b="1" spc="-10" dirty="0">
                <a:solidFill>
                  <a:srgbClr val="FFFFFF"/>
                </a:solidFill>
                <a:latin typeface="Times New Roman" panose="02020603050405020304" pitchFamily="18" charset="0"/>
                <a:cs typeface="Times New Roman" panose="02020603050405020304" pitchFamily="18" charset="0"/>
              </a:rPr>
              <a:t> </a:t>
            </a:r>
            <a:r>
              <a:rPr sz="1200" b="1" spc="-5" dirty="0" smtClean="0">
                <a:solidFill>
                  <a:srgbClr val="FFFFFF"/>
                </a:solidFill>
                <a:latin typeface="Times New Roman" panose="02020603050405020304" pitchFamily="18" charset="0"/>
                <a:cs typeface="Times New Roman" panose="02020603050405020304" pitchFamily="18" charset="0"/>
              </a:rPr>
              <a:t>Co</a:t>
            </a:r>
            <a:r>
              <a:rPr lang="en-US" sz="1200" b="1" spc="-5" dirty="0" smtClean="0">
                <a:solidFill>
                  <a:srgbClr val="FFFFFF"/>
                </a:solidFill>
                <a:latin typeface="Times New Roman" panose="02020603050405020304" pitchFamily="18" charset="0"/>
                <a:cs typeface="Times New Roman" panose="02020603050405020304" pitchFamily="18" charset="0"/>
              </a:rPr>
              <a:t>o</a:t>
            </a:r>
            <a:r>
              <a:rPr sz="1200" b="1" spc="-5" dirty="0" smtClean="0">
                <a:solidFill>
                  <a:srgbClr val="FFFFFF"/>
                </a:solidFill>
                <a:latin typeface="Times New Roman" panose="02020603050405020304" pitchFamily="18" charset="0"/>
                <a:cs typeface="Times New Roman" panose="02020603050405020304" pitchFamily="18" charset="0"/>
              </a:rPr>
              <a:t>rdinators</a:t>
            </a:r>
            <a:endParaRPr lang="en-IN" sz="1200" b="1"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pt-BR" sz="1200" dirty="0">
              <a:solidFill>
                <a:schemeClr val="bg1"/>
              </a:solidFill>
              <a:latin typeface="Times New Roman" panose="02020603050405020304" pitchFamily="18" charset="0"/>
              <a:cs typeface="Times New Roman" panose="02020603050405020304" pitchFamily="18" charset="0"/>
            </a:endParaRPr>
          </a:p>
          <a:p>
            <a:pPr marL="12700">
              <a:lnSpc>
                <a:spcPct val="100000"/>
              </a:lnSpc>
            </a:pPr>
            <a:r>
              <a:rPr lang="pt-BR" sz="1200" dirty="0" smtClean="0">
                <a:solidFill>
                  <a:schemeClr val="bg1"/>
                </a:solidFill>
                <a:latin typeface="Times New Roman" panose="02020603050405020304" pitchFamily="18" charset="0"/>
                <a:cs typeface="Times New Roman" panose="02020603050405020304" pitchFamily="18" charset="0"/>
              </a:rPr>
              <a:t>Aatif </a:t>
            </a:r>
            <a:r>
              <a:rPr lang="pt-BR" sz="1200" dirty="0">
                <a:solidFill>
                  <a:schemeClr val="bg1"/>
                </a:solidFill>
                <a:latin typeface="Times New Roman" panose="02020603050405020304" pitchFamily="18" charset="0"/>
                <a:cs typeface="Times New Roman" panose="02020603050405020304" pitchFamily="18" charset="0"/>
              </a:rPr>
              <a:t>Ali Beigh</a:t>
            </a:r>
          </a:p>
          <a:p>
            <a:pPr marL="12700">
              <a:lnSpc>
                <a:spcPct val="100000"/>
              </a:lnSpc>
            </a:pPr>
            <a:r>
              <a:rPr lang="pt-BR" sz="1200" dirty="0">
                <a:solidFill>
                  <a:schemeClr val="bg1"/>
                </a:solidFill>
                <a:latin typeface="Times New Roman" panose="02020603050405020304" pitchFamily="18" charset="0"/>
                <a:cs typeface="Times New Roman" panose="02020603050405020304" pitchFamily="18" charset="0"/>
              </a:rPr>
              <a:t> |+917006221062|</a:t>
            </a:r>
          </a:p>
          <a:p>
            <a:pPr marL="12700">
              <a:lnSpc>
                <a:spcPct val="100000"/>
              </a:lnSpc>
            </a:pPr>
            <a:r>
              <a:rPr lang="pt-BR" sz="1200" u="sng" dirty="0" smtClean="0">
                <a:solidFill>
                  <a:schemeClr val="bg1"/>
                </a:solidFill>
                <a:latin typeface="Times New Roman" panose="02020603050405020304" pitchFamily="18" charset="0"/>
                <a:cs typeface="Times New Roman" panose="02020603050405020304" pitchFamily="18" charset="0"/>
                <a:hlinkClick r:id="rId7"/>
              </a:rPr>
              <a:t>aatifali.beigh@gmail.com</a:t>
            </a:r>
            <a:endParaRPr lang="pt-BR" sz="1200" u="sng" dirty="0" smtClean="0">
              <a:solidFill>
                <a:schemeClr val="bg1"/>
              </a:solidFill>
              <a:latin typeface="Times New Roman" panose="02020603050405020304" pitchFamily="18" charset="0"/>
              <a:cs typeface="Times New Roman" panose="02020603050405020304" pitchFamily="18" charset="0"/>
            </a:endParaRPr>
          </a:p>
          <a:p>
            <a:pPr marL="12700"/>
            <a:r>
              <a:rPr lang="en-US" sz="1200" spc="-5" dirty="0">
                <a:solidFill>
                  <a:srgbClr val="FFFFFF"/>
                </a:solidFill>
                <a:latin typeface="Times New Roman" panose="02020603050405020304" pitchFamily="18" charset="0"/>
                <a:cs typeface="Times New Roman" panose="02020603050405020304" pitchFamily="18" charset="0"/>
              </a:rPr>
              <a:t>Mohammad Moazum Wani</a:t>
            </a:r>
            <a:r>
              <a:rPr lang="en-US" sz="1200" spc="-15" dirty="0">
                <a:solidFill>
                  <a:srgbClr val="FFFFFF"/>
                </a:solidFill>
                <a:latin typeface="Times New Roman" panose="02020603050405020304" pitchFamily="18" charset="0"/>
                <a:cs typeface="Times New Roman" panose="02020603050405020304" pitchFamily="18" charset="0"/>
              </a:rPr>
              <a:t> </a:t>
            </a:r>
            <a:r>
              <a:rPr lang="en-US" sz="1200" dirty="0">
                <a:solidFill>
                  <a:srgbClr val="FFFFFF"/>
                </a:solidFill>
                <a:latin typeface="Times New Roman" panose="02020603050405020304" pitchFamily="18" charset="0"/>
                <a:cs typeface="Times New Roman" panose="02020603050405020304" pitchFamily="18" charset="0"/>
              </a:rPr>
              <a:t>|</a:t>
            </a:r>
            <a:r>
              <a:rPr lang="en-US" sz="1200" spc="-5" dirty="0">
                <a:solidFill>
                  <a:srgbClr val="FFFFFF"/>
                </a:solidFill>
                <a:latin typeface="Times New Roman" panose="02020603050405020304" pitchFamily="18" charset="0"/>
                <a:cs typeface="Times New Roman" panose="02020603050405020304" pitchFamily="18" charset="0"/>
              </a:rPr>
              <a:t>+919858715451|</a:t>
            </a:r>
            <a:r>
              <a:rPr lang="en-US" sz="1200" dirty="0">
                <a:solidFill>
                  <a:srgbClr val="FFFFFF"/>
                </a:solidFill>
                <a:latin typeface="Times New Roman" panose="02020603050405020304" pitchFamily="18" charset="0"/>
                <a:cs typeface="Times New Roman" panose="02020603050405020304" pitchFamily="18" charset="0"/>
              </a:rPr>
              <a:t> </a:t>
            </a:r>
            <a:r>
              <a:rPr lang="en-US" sz="1200" u="sng" dirty="0">
                <a:solidFill>
                  <a:srgbClr val="FFFFFF"/>
                </a:solidFill>
                <a:latin typeface="Times New Roman" panose="02020603050405020304" pitchFamily="18" charset="0"/>
                <a:cs typeface="Times New Roman" panose="02020603050405020304" pitchFamily="18" charset="0"/>
                <a:hlinkClick r:id="rId8"/>
              </a:rPr>
              <a:t>moazumwani21@gmail.com</a:t>
            </a:r>
            <a:endParaRPr lang="en-US" sz="1200" u="sng" dirty="0">
              <a:solidFill>
                <a:srgbClr val="FFFFFF"/>
              </a:solidFill>
              <a:latin typeface="Times New Roman" panose="02020603050405020304" pitchFamily="18" charset="0"/>
              <a:cs typeface="Times New Roman" panose="02020603050405020304" pitchFamily="18" charset="0"/>
            </a:endParaRPr>
          </a:p>
          <a:p>
            <a:pPr marL="12700">
              <a:lnSpc>
                <a:spcPct val="100000"/>
              </a:lnSpc>
            </a:pPr>
            <a:r>
              <a:rPr lang="en-US" sz="1200" spc="-5" dirty="0" smtClean="0">
                <a:solidFill>
                  <a:srgbClr val="FFFFFF"/>
                </a:solidFill>
                <a:latin typeface="Times New Roman" panose="02020603050405020304" pitchFamily="18" charset="0"/>
                <a:cs typeface="Times New Roman" panose="02020603050405020304" pitchFamily="18" charset="0"/>
              </a:rPr>
              <a:t>Nomaan </a:t>
            </a:r>
            <a:r>
              <a:rPr lang="en-US" sz="1200" spc="-5" dirty="0">
                <a:solidFill>
                  <a:srgbClr val="FFFFFF"/>
                </a:solidFill>
                <a:latin typeface="Times New Roman" panose="02020603050405020304" pitchFamily="18" charset="0"/>
                <a:cs typeface="Times New Roman" panose="02020603050405020304" pitchFamily="18" charset="0"/>
              </a:rPr>
              <a:t>Ahmed Qadri </a:t>
            </a:r>
          </a:p>
          <a:p>
            <a:pPr marL="12700">
              <a:lnSpc>
                <a:spcPct val="100000"/>
              </a:lnSpc>
            </a:pPr>
            <a:r>
              <a:rPr lang="en-US" sz="1200" spc="-5" dirty="0">
                <a:solidFill>
                  <a:srgbClr val="FFFFFF"/>
                </a:solidFill>
                <a:latin typeface="Times New Roman" panose="02020603050405020304" pitchFamily="18" charset="0"/>
                <a:cs typeface="Times New Roman" panose="02020603050405020304" pitchFamily="18" charset="0"/>
              </a:rPr>
              <a:t>|+919797112660|</a:t>
            </a:r>
          </a:p>
          <a:p>
            <a:pPr marL="12700">
              <a:lnSpc>
                <a:spcPct val="100000"/>
              </a:lnSpc>
            </a:pPr>
            <a:r>
              <a:rPr lang="en-US" sz="1200" u="sng" spc="-5" dirty="0">
                <a:solidFill>
                  <a:srgbClr val="FFFFFF"/>
                </a:solidFill>
                <a:latin typeface="Times New Roman" panose="02020603050405020304" pitchFamily="18" charset="0"/>
                <a:cs typeface="Times New Roman" panose="02020603050405020304" pitchFamily="18" charset="0"/>
                <a:hlinkClick r:id="rId9"/>
              </a:rPr>
              <a:t>nomaanahmad77@gmail.com</a:t>
            </a:r>
            <a:endParaRPr lang="en-US" sz="1200" u="sng" spc="-5"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620"/>
              </a:spcBef>
            </a:pPr>
            <a:r>
              <a:rPr lang="pt-BR" sz="1200" spc="-5" dirty="0">
                <a:solidFill>
                  <a:srgbClr val="FFFFFF"/>
                </a:solidFill>
                <a:latin typeface="Times New Roman" panose="02020603050405020304" pitchFamily="18" charset="0"/>
                <a:cs typeface="Times New Roman" panose="02020603050405020304" pitchFamily="18" charset="0"/>
              </a:rPr>
              <a:t>Shamikha Ali </a:t>
            </a:r>
            <a:r>
              <a:rPr lang="pt-BR" sz="1200" spc="-5" dirty="0" smtClean="0">
                <a:solidFill>
                  <a:srgbClr val="FFFFFF"/>
                </a:solidFill>
                <a:latin typeface="Times New Roman" panose="02020603050405020304" pitchFamily="18" charset="0"/>
                <a:cs typeface="Times New Roman" panose="02020603050405020304" pitchFamily="18" charset="0"/>
              </a:rPr>
              <a:t>|</a:t>
            </a:r>
          </a:p>
          <a:p>
            <a:pPr>
              <a:lnSpc>
                <a:spcPct val="100000"/>
              </a:lnSpc>
              <a:spcBef>
                <a:spcPts val="620"/>
              </a:spcBef>
            </a:pPr>
            <a:r>
              <a:rPr lang="pt-BR" sz="1200" dirty="0" smtClean="0">
                <a:solidFill>
                  <a:srgbClr val="FFFFFF"/>
                </a:solidFill>
                <a:latin typeface="Times New Roman" panose="02020603050405020304" pitchFamily="18" charset="0"/>
                <a:cs typeface="Times New Roman" panose="02020603050405020304" pitchFamily="18" charset="0"/>
              </a:rPr>
              <a:t>|</a:t>
            </a:r>
            <a:r>
              <a:rPr lang="pt-BR" sz="1200" spc="-5" dirty="0" smtClean="0">
                <a:solidFill>
                  <a:srgbClr val="FFFFFF"/>
                </a:solidFill>
                <a:latin typeface="Times New Roman" panose="02020603050405020304" pitchFamily="18" charset="0"/>
                <a:cs typeface="Times New Roman" panose="02020603050405020304" pitchFamily="18" charset="0"/>
              </a:rPr>
              <a:t>+</a:t>
            </a:r>
            <a:r>
              <a:rPr lang="pt-BR" sz="1200" spc="-5" dirty="0">
                <a:solidFill>
                  <a:srgbClr val="FFFFFF"/>
                </a:solidFill>
                <a:latin typeface="Times New Roman" panose="02020603050405020304" pitchFamily="18" charset="0"/>
                <a:cs typeface="Times New Roman" panose="02020603050405020304" pitchFamily="18" charset="0"/>
              </a:rPr>
              <a:t>91</a:t>
            </a:r>
            <a:r>
              <a:rPr lang="pt-BR" sz="1200" spc="-85" dirty="0">
                <a:solidFill>
                  <a:srgbClr val="FFFFFF"/>
                </a:solidFill>
                <a:latin typeface="Times New Roman" panose="02020603050405020304" pitchFamily="18" charset="0"/>
                <a:cs typeface="Times New Roman" panose="02020603050405020304" pitchFamily="18" charset="0"/>
              </a:rPr>
              <a:t> </a:t>
            </a:r>
            <a:r>
              <a:rPr lang="pt-BR" sz="1200" spc="-5" dirty="0">
                <a:solidFill>
                  <a:srgbClr val="FFFFFF"/>
                </a:solidFill>
                <a:latin typeface="Times New Roman" panose="02020603050405020304" pitchFamily="18" charset="0"/>
                <a:cs typeface="Times New Roman" panose="02020603050405020304" pitchFamily="18" charset="0"/>
              </a:rPr>
              <a:t>9622562497|</a:t>
            </a:r>
            <a:endParaRPr lang="pt-BR" sz="1200" dirty="0">
              <a:latin typeface="Times New Roman" panose="02020603050405020304" pitchFamily="18" charset="0"/>
              <a:cs typeface="Times New Roman" panose="02020603050405020304" pitchFamily="18" charset="0"/>
            </a:endParaRPr>
          </a:p>
          <a:p>
            <a:pPr>
              <a:lnSpc>
                <a:spcPct val="100000"/>
              </a:lnSpc>
            </a:pPr>
            <a:r>
              <a:rPr lang="pt-BR" sz="1200" spc="-5" dirty="0">
                <a:solidFill>
                  <a:srgbClr val="FFFFFF"/>
                </a:solidFill>
                <a:latin typeface="Times New Roman" panose="02020603050405020304" pitchFamily="18" charset="0"/>
                <a:cs typeface="Times New Roman" panose="02020603050405020304" pitchFamily="18" charset="0"/>
                <a:hlinkClick r:id="rId10"/>
              </a:rPr>
              <a:t>Shamikha2871998@gmail.com</a:t>
            </a:r>
            <a:endParaRPr lang="pt-BR" sz="1200"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en-US" sz="1200" u="sng" spc="-5" dirty="0">
              <a:solidFill>
                <a:srgbClr val="FFFFFF"/>
              </a:solidFill>
              <a:latin typeface="Times New Roman" panose="02020603050405020304" pitchFamily="18" charset="0"/>
              <a:cs typeface="Times New Roman" panose="02020603050405020304" pitchFamily="18" charset="0"/>
            </a:endParaRPr>
          </a:p>
          <a:p>
            <a:pPr marL="12700">
              <a:lnSpc>
                <a:spcPct val="100000"/>
              </a:lnSpc>
            </a:pPr>
            <a:endParaRPr lang="en-US" sz="1200" dirty="0">
              <a:latin typeface="Times New Roman" panose="02020603050405020304" pitchFamily="18" charset="0"/>
              <a:cs typeface="Times New Roman" panose="02020603050405020304" pitchFamily="18" charset="0"/>
            </a:endParaRPr>
          </a:p>
        </p:txBody>
      </p:sp>
      <p:sp>
        <p:nvSpPr>
          <p:cNvPr id="47" name="object 14">
            <a:extLst>
              <a:ext uri="{FF2B5EF4-FFF2-40B4-BE49-F238E27FC236}">
                <a16:creationId xmlns:a16="http://schemas.microsoft.com/office/drawing/2014/main" id="{7A92BA9D-7FFC-4603-90AA-96532A6BC625}"/>
              </a:ext>
            </a:extLst>
          </p:cNvPr>
          <p:cNvSpPr txBox="1"/>
          <p:nvPr/>
        </p:nvSpPr>
        <p:spPr>
          <a:xfrm>
            <a:off x="1145441" y="2021800"/>
            <a:ext cx="2896235" cy="2074927"/>
          </a:xfrm>
          <a:prstGeom prst="rect">
            <a:avLst/>
          </a:prstGeom>
        </p:spPr>
        <p:txBody>
          <a:bodyPr vert="horz" wrap="square" lIns="0" tIns="12700" rIns="0" bIns="0" rtlCol="0">
            <a:spAutoFit/>
          </a:bodyPr>
          <a:lstStyle/>
          <a:p>
            <a:pPr marL="12700" marR="252729">
              <a:lnSpc>
                <a:spcPct val="100000"/>
              </a:lnSpc>
              <a:spcBef>
                <a:spcPts val="100"/>
              </a:spcBef>
            </a:pPr>
            <a:r>
              <a:rPr lang="en-US" sz="1200" spc="-5" dirty="0">
                <a:solidFill>
                  <a:srgbClr val="FFFFFF"/>
                </a:solidFill>
                <a:latin typeface="Times New Roman" panose="02020603050405020304" pitchFamily="18" charset="0"/>
                <a:cs typeface="Times New Roman" panose="02020603050405020304" pitchFamily="18" charset="0"/>
              </a:rPr>
              <a:t>Department of Information Technology </a:t>
            </a:r>
          </a:p>
          <a:p>
            <a:pPr marL="12700" marR="252729">
              <a:lnSpc>
                <a:spcPct val="100000"/>
              </a:lnSpc>
              <a:spcBef>
                <a:spcPts val="100"/>
              </a:spcBef>
            </a:pPr>
            <a:r>
              <a:rPr lang="en-US" sz="1200" spc="-5" dirty="0">
                <a:solidFill>
                  <a:srgbClr val="FFFFFF"/>
                </a:solidFill>
                <a:latin typeface="Times New Roman" panose="02020603050405020304" pitchFamily="18" charset="0"/>
                <a:cs typeface="Times New Roman" panose="02020603050405020304" pitchFamily="18" charset="0"/>
              </a:rPr>
              <a:t>Central University Of Kashmir Tulmulla campus Ganderbal India</a:t>
            </a:r>
            <a:endParaRPr sz="1200" dirty="0">
              <a:latin typeface="Times New Roman" panose="02020603050405020304" pitchFamily="18" charset="0"/>
              <a:cs typeface="Times New Roman" panose="02020603050405020304" pitchFamily="18" charset="0"/>
            </a:endParaRPr>
          </a:p>
          <a:p>
            <a:pPr>
              <a:lnSpc>
                <a:spcPct val="100000"/>
              </a:lnSpc>
              <a:spcBef>
                <a:spcPts val="10"/>
              </a:spcBef>
            </a:pPr>
            <a:endParaRPr sz="1550" dirty="0">
              <a:latin typeface="Times New Roman" panose="02020603050405020304" pitchFamily="18" charset="0"/>
              <a:cs typeface="Times New Roman" panose="02020603050405020304" pitchFamily="18" charset="0"/>
            </a:endParaRPr>
          </a:p>
          <a:p>
            <a:pPr marL="12700"/>
            <a:r>
              <a:rPr lang="en-IN" sz="1200" b="1" spc="-5" dirty="0">
                <a:solidFill>
                  <a:srgbClr val="FFFFFF"/>
                </a:solidFill>
                <a:latin typeface="Times New Roman" panose="02020603050405020304" pitchFamily="18" charset="0"/>
                <a:cs typeface="Times New Roman" panose="02020603050405020304" pitchFamily="18" charset="0"/>
              </a:rPr>
              <a:t>soetplacementcell@cukashmir.ac.in</a:t>
            </a:r>
            <a:endParaRPr sz="1200" b="1" spc="-5"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20"/>
              </a:spcBef>
            </a:pPr>
            <a:endParaRPr sz="1750" dirty="0">
              <a:latin typeface="Times New Roman" panose="02020603050405020304" pitchFamily="18" charset="0"/>
              <a:cs typeface="Times New Roman" panose="02020603050405020304" pitchFamily="18" charset="0"/>
            </a:endParaRPr>
          </a:p>
          <a:p>
            <a:pPr marL="12700">
              <a:lnSpc>
                <a:spcPct val="100000"/>
              </a:lnSpc>
            </a:pPr>
            <a:r>
              <a:rPr lang="en-US" sz="1200" b="1" spc="-5" dirty="0" smtClean="0">
                <a:solidFill>
                  <a:srgbClr val="FFFFFF"/>
                </a:solidFill>
                <a:latin typeface="Times New Roman" panose="02020603050405020304" pitchFamily="18" charset="0"/>
                <a:cs typeface="Times New Roman" panose="02020603050405020304" pitchFamily="18" charset="0"/>
              </a:rPr>
              <a:t>Faculty</a:t>
            </a:r>
            <a:r>
              <a:rPr sz="1200" b="1" spc="-10" dirty="0" smtClean="0">
                <a:solidFill>
                  <a:srgbClr val="FFFFFF"/>
                </a:solidFill>
                <a:latin typeface="Times New Roman" panose="02020603050405020304" pitchFamily="18" charset="0"/>
                <a:cs typeface="Times New Roman" panose="02020603050405020304" pitchFamily="18" charset="0"/>
              </a:rPr>
              <a:t> </a:t>
            </a:r>
            <a:r>
              <a:rPr sz="1200" b="1" spc="-5" dirty="0">
                <a:solidFill>
                  <a:srgbClr val="FFFFFF"/>
                </a:solidFill>
                <a:latin typeface="Times New Roman" panose="02020603050405020304" pitchFamily="18" charset="0"/>
                <a:cs typeface="Times New Roman" panose="02020603050405020304" pitchFamily="18" charset="0"/>
              </a:rPr>
              <a:t>In-charge</a:t>
            </a:r>
            <a:endParaRPr sz="1200" dirty="0">
              <a:latin typeface="Times New Roman" panose="02020603050405020304" pitchFamily="18" charset="0"/>
              <a:cs typeface="Times New Roman" panose="02020603050405020304" pitchFamily="18" charset="0"/>
            </a:endParaRPr>
          </a:p>
          <a:p>
            <a:pPr marL="12700" marR="396240">
              <a:lnSpc>
                <a:spcPct val="100000"/>
              </a:lnSpc>
              <a:spcBef>
                <a:spcPts val="459"/>
              </a:spcBef>
            </a:pPr>
            <a:r>
              <a:rPr lang="en-US" sz="1200" dirty="0">
                <a:solidFill>
                  <a:srgbClr val="FFFFFF"/>
                </a:solidFill>
                <a:latin typeface="Times New Roman" panose="02020603050405020304" pitchFamily="18" charset="0"/>
                <a:cs typeface="Times New Roman" panose="02020603050405020304" pitchFamily="18" charset="0"/>
              </a:rPr>
              <a:t>Er. Zahoor Ahmad Najar</a:t>
            </a:r>
            <a:r>
              <a:rPr sz="1200" dirty="0">
                <a:solidFill>
                  <a:srgbClr val="FFFFFF"/>
                </a:solidFill>
                <a:latin typeface="Times New Roman" panose="02020603050405020304" pitchFamily="18" charset="0"/>
                <a:cs typeface="Times New Roman" panose="02020603050405020304" pitchFamily="18" charset="0"/>
              </a:rPr>
              <a:t> </a:t>
            </a:r>
            <a:r>
              <a:rPr lang="en-US" sz="1200" dirty="0">
                <a:solidFill>
                  <a:srgbClr val="FFFFFF"/>
                </a:solidFill>
                <a:latin typeface="Times New Roman" panose="02020603050405020304" pitchFamily="18" charset="0"/>
                <a:cs typeface="Times New Roman" panose="02020603050405020304" pitchFamily="18" charset="0"/>
              </a:rPr>
              <a:t>|</a:t>
            </a:r>
            <a:r>
              <a:rPr sz="1200" spc="-5" dirty="0">
                <a:solidFill>
                  <a:srgbClr val="FFFFFF"/>
                </a:solidFill>
                <a:latin typeface="Times New Roman" panose="02020603050405020304" pitchFamily="18" charset="0"/>
                <a:cs typeface="Times New Roman" panose="02020603050405020304" pitchFamily="18" charset="0"/>
              </a:rPr>
              <a:t>+91</a:t>
            </a:r>
            <a:r>
              <a:rPr lang="en-US" sz="1200" spc="-5" dirty="0">
                <a:solidFill>
                  <a:srgbClr val="FFFFFF"/>
                </a:solidFill>
                <a:latin typeface="Times New Roman" panose="02020603050405020304" pitchFamily="18" charset="0"/>
                <a:cs typeface="Times New Roman" panose="02020603050405020304" pitchFamily="18" charset="0"/>
              </a:rPr>
              <a:t>9419505159| </a:t>
            </a:r>
            <a:r>
              <a:rPr lang="en-US" sz="1200" dirty="0">
                <a:solidFill>
                  <a:srgbClr val="FFFFFF"/>
                </a:solidFill>
                <a:latin typeface="Times New Roman" panose="02020603050405020304" pitchFamily="18" charset="0"/>
                <a:cs typeface="Times New Roman" panose="02020603050405020304" pitchFamily="18" charset="0"/>
              </a:rPr>
              <a:t>zahoornajar@cukashmir.ac.in</a:t>
            </a:r>
            <a:endParaRPr sz="1200" dirty="0">
              <a:latin typeface="Times New Roman" panose="02020603050405020304" pitchFamily="18" charset="0"/>
              <a:cs typeface="Times New Roman" panose="02020603050405020304" pitchFamily="18" charset="0"/>
            </a:endParaRPr>
          </a:p>
        </p:txBody>
      </p:sp>
      <p:sp>
        <p:nvSpPr>
          <p:cNvPr id="48" name="object 15">
            <a:extLst>
              <a:ext uri="{FF2B5EF4-FFF2-40B4-BE49-F238E27FC236}">
                <a16:creationId xmlns:a16="http://schemas.microsoft.com/office/drawing/2014/main" id="{95CE198F-1264-417E-AD65-807AB44FE93A}"/>
              </a:ext>
            </a:extLst>
          </p:cNvPr>
          <p:cNvSpPr/>
          <p:nvPr/>
        </p:nvSpPr>
        <p:spPr>
          <a:xfrm>
            <a:off x="742852" y="2636148"/>
            <a:ext cx="374903" cy="351849"/>
          </a:xfrm>
          <a:prstGeom prst="rect">
            <a:avLst/>
          </a:prstGeom>
          <a:blipFill>
            <a:blip r:embed="rId11"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9" name="object 17">
            <a:extLst>
              <a:ext uri="{FF2B5EF4-FFF2-40B4-BE49-F238E27FC236}">
                <a16:creationId xmlns:a16="http://schemas.microsoft.com/office/drawing/2014/main" id="{7107FC75-4E8C-4002-8070-4E51ACA8EC3A}"/>
              </a:ext>
            </a:extLst>
          </p:cNvPr>
          <p:cNvSpPr/>
          <p:nvPr/>
        </p:nvSpPr>
        <p:spPr>
          <a:xfrm>
            <a:off x="15192526" y="6350"/>
            <a:ext cx="0" cy="7294646"/>
          </a:xfrm>
          <a:custGeom>
            <a:avLst/>
            <a:gdLst/>
            <a:ahLst/>
            <a:cxnLst/>
            <a:rect l="l" t="t" r="r" b="b"/>
            <a:pathLst>
              <a:path h="7772400">
                <a:moveTo>
                  <a:pt x="0" y="0"/>
                </a:moveTo>
                <a:lnTo>
                  <a:pt x="0" y="7772400"/>
                </a:lnTo>
              </a:path>
            </a:pathLst>
          </a:custGeom>
          <a:ln w="3175">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50" name="Picture 49">
            <a:extLst>
              <a:ext uri="{FF2B5EF4-FFF2-40B4-BE49-F238E27FC236}">
                <a16:creationId xmlns:a16="http://schemas.microsoft.com/office/drawing/2014/main" id="{2F49D088-D4D5-40EB-9F54-8129E95FFE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537" y="-1026"/>
            <a:ext cx="559918" cy="7518459"/>
          </a:xfrm>
          <a:prstGeom prst="rect">
            <a:avLst/>
          </a:prstGeom>
        </p:spPr>
      </p:pic>
      <p:sp>
        <p:nvSpPr>
          <p:cNvPr id="2" name="TextBox 1"/>
          <p:cNvSpPr txBox="1"/>
          <p:nvPr/>
        </p:nvSpPr>
        <p:spPr>
          <a:xfrm rot="16200000">
            <a:off x="3886680" y="2187264"/>
            <a:ext cx="7232650" cy="261610"/>
          </a:xfrm>
          <a:prstGeom prst="rect">
            <a:avLst/>
          </a:prstGeom>
          <a:noFill/>
        </p:spPr>
        <p:txBody>
          <a:bodyPr wrap="square" rtlCol="0">
            <a:spAutoFit/>
          </a:bodyPr>
          <a:lstStyle/>
          <a:p>
            <a:r>
              <a:rPr lang="en-US" sz="1100" dirty="0" smtClean="0">
                <a:solidFill>
                  <a:schemeClr val="bg1"/>
                </a:solidFill>
                <a:latin typeface="Times New Roman" panose="02020603050405020304" pitchFamily="18" charset="0"/>
                <a:cs typeface="Times New Roman" panose="02020603050405020304" pitchFamily="18" charset="0"/>
              </a:rPr>
              <a:t>Made  by :Aatif Ali Beigh , Mohammad Moazum Wani , Shamikha Ali</a:t>
            </a:r>
            <a:endParaRPr lang="en-US" sz="11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225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06277" y="7572342"/>
            <a:ext cx="11201400" cy="163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14984139"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object 48"/>
          <p:cNvSpPr txBox="1"/>
          <p:nvPr/>
        </p:nvSpPr>
        <p:spPr>
          <a:xfrm>
            <a:off x="291785" y="7526025"/>
            <a:ext cx="1794510" cy="160300"/>
          </a:xfrm>
          <a:prstGeom prst="rect">
            <a:avLst/>
          </a:prstGeom>
        </p:spPr>
        <p:txBody>
          <a:bodyPr vert="horz" wrap="square" lIns="0" tIns="21590" rIns="0" bIns="0" rtlCol="0">
            <a:spAutoFit/>
          </a:bodyPr>
          <a:lstStyle/>
          <a:p>
            <a:pPr marL="12700">
              <a:lnSpc>
                <a:spcPct val="100000"/>
              </a:lnSpc>
              <a:spcBef>
                <a:spcPts val="170"/>
              </a:spcBef>
            </a:pPr>
            <a:r>
              <a:rPr sz="900" b="1" dirty="0">
                <a:solidFill>
                  <a:srgbClr val="002060"/>
                </a:solidFill>
                <a:latin typeface="Times New Roman" panose="02020603050405020304" pitchFamily="18" charset="0"/>
                <a:cs typeface="Times New Roman" panose="02020603050405020304" pitchFamily="18" charset="0"/>
              </a:rPr>
              <a:t> </a:t>
            </a:r>
            <a:r>
              <a:rPr lang="en-IN" sz="900" b="1" dirty="0">
                <a:solidFill>
                  <a:srgbClr val="002060"/>
                </a:solidFill>
                <a:latin typeface="Times New Roman" panose="02020603050405020304" pitchFamily="18" charset="0"/>
                <a:cs typeface="Times New Roman" panose="02020603050405020304" pitchFamily="18" charset="0"/>
              </a:rPr>
              <a:t>2|</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3388921" y="7570909"/>
            <a:ext cx="2179042" cy="230832"/>
          </a:xfrm>
          <a:prstGeom prst="rect">
            <a:avLst/>
          </a:prstGeom>
        </p:spPr>
        <p:txBody>
          <a:bodyPr wrap="square">
            <a:spAutoFit/>
          </a:bodyPr>
          <a:lstStyle/>
          <a:p>
            <a:pPr marL="12700">
              <a:lnSpc>
                <a:spcPct val="100000"/>
              </a:lnSpc>
              <a:spcBef>
                <a:spcPts val="170"/>
              </a:spcBef>
            </a:pPr>
            <a:r>
              <a:rPr lang="en-US" sz="900" dirty="0">
                <a:solidFill>
                  <a:srgbClr val="002060"/>
                </a:solidFill>
                <a:latin typeface="Times New Roman" panose="02020603050405020304" pitchFamily="18" charset="0"/>
                <a:cs typeface="Times New Roman" panose="02020603050405020304" pitchFamily="18" charset="0"/>
              </a:rPr>
              <a:t>Placement </a:t>
            </a:r>
            <a:r>
              <a:rPr lang="en-US" sz="900" spc="-5" dirty="0">
                <a:solidFill>
                  <a:srgbClr val="002060"/>
                </a:solidFill>
                <a:latin typeface="Times New Roman" panose="02020603050405020304" pitchFamily="18" charset="0"/>
                <a:cs typeface="Times New Roman" panose="02020603050405020304" pitchFamily="18" charset="0"/>
              </a:rPr>
              <a:t>Brochure 2020 </a:t>
            </a:r>
            <a:r>
              <a:rPr lang="en-US" sz="900" dirty="0">
                <a:solidFill>
                  <a:srgbClr val="002060"/>
                </a:solidFill>
                <a:latin typeface="Times New Roman" panose="02020603050405020304" pitchFamily="18" charset="0"/>
                <a:cs typeface="Times New Roman" panose="02020603050405020304" pitchFamily="18" charset="0"/>
              </a:rPr>
              <a:t>|</a:t>
            </a:r>
            <a:r>
              <a:rPr lang="en-US" sz="900" spc="-85" dirty="0">
                <a:solidFill>
                  <a:srgbClr val="002060"/>
                </a:solidFill>
                <a:latin typeface="Times New Roman" panose="02020603050405020304" pitchFamily="18" charset="0"/>
                <a:cs typeface="Times New Roman" panose="02020603050405020304" pitchFamily="18" charset="0"/>
              </a:rPr>
              <a:t> </a:t>
            </a:r>
            <a:r>
              <a:rPr lang="en-US" sz="900" b="1" spc="-85" dirty="0">
                <a:solidFill>
                  <a:srgbClr val="002060"/>
                </a:solidFill>
                <a:latin typeface="Times New Roman" panose="02020603050405020304" pitchFamily="18" charset="0"/>
                <a:cs typeface="Times New Roman" panose="02020603050405020304" pitchFamily="18" charset="0"/>
              </a:rPr>
              <a:t>3</a:t>
            </a:r>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81" t="1968" r="1299" b="1450"/>
          <a:stretch/>
        </p:blipFill>
        <p:spPr>
          <a:xfrm>
            <a:off x="2330450" y="29817"/>
            <a:ext cx="10106373" cy="7318513"/>
          </a:xfrm>
          <a:prstGeom prst="rect">
            <a:avLst/>
          </a:prstGeom>
        </p:spPr>
      </p:pic>
    </p:spTree>
    <p:extLst>
      <p:ext uri="{BB962C8B-B14F-4D97-AF65-F5344CB8AC3E}">
        <p14:creationId xmlns:p14="http://schemas.microsoft.com/office/powerpoint/2010/main" val="2549684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7504908" y="0"/>
            <a:ext cx="84611" cy="5867399"/>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4984647" y="-3104"/>
            <a:ext cx="2598420" cy="5860949"/>
          </a:xfrm>
          <a:custGeom>
            <a:avLst/>
            <a:gdLst/>
            <a:ahLst/>
            <a:cxnLst/>
            <a:rect l="l" t="t" r="r" b="b"/>
            <a:pathLst>
              <a:path w="2598420" h="5581015">
                <a:moveTo>
                  <a:pt x="0" y="5580633"/>
                </a:moveTo>
                <a:lnTo>
                  <a:pt x="2598420" y="5580633"/>
                </a:lnTo>
                <a:lnTo>
                  <a:pt x="2598420" y="0"/>
                </a:lnTo>
                <a:lnTo>
                  <a:pt x="0" y="0"/>
                </a:lnTo>
                <a:lnTo>
                  <a:pt x="0" y="5580633"/>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 name="object 4"/>
          <p:cNvSpPr/>
          <p:nvPr/>
        </p:nvSpPr>
        <p:spPr>
          <a:xfrm>
            <a:off x="4975051" y="1"/>
            <a:ext cx="2598420" cy="3733800"/>
          </a:xfrm>
          <a:custGeom>
            <a:avLst/>
            <a:gdLst/>
            <a:ahLst/>
            <a:cxnLst/>
            <a:rect l="l" t="t" r="r" b="b"/>
            <a:pathLst>
              <a:path w="2598420" h="5581015">
                <a:moveTo>
                  <a:pt x="0" y="5580633"/>
                </a:moveTo>
                <a:lnTo>
                  <a:pt x="2598420" y="5580633"/>
                </a:lnTo>
                <a:lnTo>
                  <a:pt x="2598420" y="0"/>
                </a:lnTo>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5" name="object 5"/>
          <p:cNvSpPr/>
          <p:nvPr/>
        </p:nvSpPr>
        <p:spPr>
          <a:xfrm>
            <a:off x="4975050" y="-12658"/>
            <a:ext cx="45719" cy="5880058"/>
          </a:xfrm>
          <a:custGeom>
            <a:avLst/>
            <a:gdLst/>
            <a:ahLst/>
            <a:cxnLst/>
            <a:rect l="l" t="t" r="r" b="b"/>
            <a:pathLst>
              <a:path h="5581015">
                <a:moveTo>
                  <a:pt x="0" y="0"/>
                </a:moveTo>
                <a:lnTo>
                  <a:pt x="0" y="5580633"/>
                </a:lnTo>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6" name="object 6"/>
          <p:cNvSpPr txBox="1"/>
          <p:nvPr/>
        </p:nvSpPr>
        <p:spPr>
          <a:xfrm>
            <a:off x="5260911" y="3968180"/>
            <a:ext cx="2085802" cy="641201"/>
          </a:xfrm>
          <a:prstGeom prst="rect">
            <a:avLst/>
          </a:prstGeom>
        </p:spPr>
        <p:txBody>
          <a:bodyPr vert="horz" wrap="square" lIns="0" tIns="12700" rIns="0" bIns="0" rtlCol="0">
            <a:spAutoFit/>
          </a:bodyPr>
          <a:lstStyle/>
          <a:p>
            <a:pPr marL="12700">
              <a:lnSpc>
                <a:spcPct val="100000"/>
              </a:lnSpc>
              <a:spcBef>
                <a:spcPts val="100"/>
              </a:spcBef>
            </a:pPr>
            <a:r>
              <a:rPr sz="2000" b="0" spc="50" dirty="0" smtClean="0">
                <a:solidFill>
                  <a:srgbClr val="FFFFFF"/>
                </a:solidFill>
                <a:latin typeface="Times New Roman" panose="02020603050405020304" pitchFamily="18" charset="0"/>
                <a:cs typeface="Times New Roman" panose="02020603050405020304" pitchFamily="18" charset="0"/>
              </a:rPr>
              <a:t>MESSAGE</a:t>
            </a:r>
            <a:endParaRPr lang="en-US" sz="2000" b="0" spc="50" dirty="0" smtClean="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100"/>
              </a:spcBef>
            </a:pPr>
            <a:r>
              <a:rPr sz="2000" b="0" spc="10" dirty="0" smtClean="0">
                <a:solidFill>
                  <a:srgbClr val="FFFFFF"/>
                </a:solidFill>
                <a:latin typeface="Times New Roman" panose="02020603050405020304" pitchFamily="18" charset="0"/>
                <a:cs typeface="Times New Roman" panose="02020603050405020304" pitchFamily="18" charset="0"/>
              </a:rPr>
              <a:t> </a:t>
            </a:r>
            <a:r>
              <a:rPr sz="2000" b="0" spc="60" dirty="0" smtClean="0">
                <a:solidFill>
                  <a:srgbClr val="FFFFFF"/>
                </a:solidFill>
                <a:latin typeface="Times New Roman" panose="02020603050405020304" pitchFamily="18" charset="0"/>
                <a:cs typeface="Times New Roman" panose="02020603050405020304" pitchFamily="18" charset="0"/>
              </a:rPr>
              <a:t>FROM</a:t>
            </a:r>
            <a:endParaRPr sz="20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12617450" y="6401040"/>
            <a:ext cx="1334135"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Times New Roman" panose="02020603050405020304" pitchFamily="18" charset="0"/>
                <a:cs typeface="Times New Roman" panose="02020603050405020304" pitchFamily="18" charset="0"/>
              </a:rPr>
              <a:t>HEAD</a:t>
            </a:r>
            <a:endParaRPr sz="3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5148926" y="4644641"/>
            <a:ext cx="2291713" cy="1059264"/>
          </a:xfrm>
          <a:prstGeom prst="rect">
            <a:avLst/>
          </a:prstGeom>
        </p:spPr>
        <p:txBody>
          <a:bodyPr vert="horz" wrap="square" lIns="0" tIns="12700" rIns="0" bIns="0" rtlCol="0">
            <a:spAutoFit/>
          </a:bodyPr>
          <a:lstStyle/>
          <a:p>
            <a:pPr marL="12700">
              <a:lnSpc>
                <a:spcPct val="100000"/>
              </a:lnSpc>
              <a:spcBef>
                <a:spcPts val="100"/>
              </a:spcBef>
            </a:pPr>
            <a:r>
              <a:rPr lang="en-US" sz="2000" b="1" dirty="0" smtClean="0">
                <a:solidFill>
                  <a:schemeClr val="bg1"/>
                </a:solidFill>
                <a:latin typeface="Times New Roman" panose="02020603050405020304" pitchFamily="18" charset="0"/>
                <a:cs typeface="Times New Roman" panose="02020603050405020304" pitchFamily="18" charset="0"/>
              </a:rPr>
              <a:t>THE HON’BLE </a:t>
            </a:r>
            <a:r>
              <a:rPr lang="en-US" sz="2400" b="1" dirty="0" smtClean="0">
                <a:solidFill>
                  <a:schemeClr val="bg1"/>
                </a:solidFill>
                <a:latin typeface="Times New Roman" panose="02020603050405020304" pitchFamily="18" charset="0"/>
                <a:cs typeface="Times New Roman" panose="02020603050405020304" pitchFamily="18" charset="0"/>
              </a:rPr>
              <a:t>VICE CHANCELLOR</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object 12"/>
          <p:cNvSpPr/>
          <p:nvPr/>
        </p:nvSpPr>
        <p:spPr>
          <a:xfrm flipH="1">
            <a:off x="4899277" y="4108722"/>
            <a:ext cx="216279" cy="1550874"/>
          </a:xfrm>
          <a:custGeom>
            <a:avLst/>
            <a:gdLst/>
            <a:ahLst/>
            <a:cxnLst/>
            <a:rect l="l" t="t" r="r" b="b"/>
            <a:pathLst>
              <a:path h="716914">
                <a:moveTo>
                  <a:pt x="0" y="0"/>
                </a:moveTo>
                <a:lnTo>
                  <a:pt x="0" y="716533"/>
                </a:lnTo>
              </a:path>
            </a:pathLst>
          </a:custGeom>
          <a:ln w="60451">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8" name="object 48"/>
          <p:cNvSpPr txBox="1"/>
          <p:nvPr/>
        </p:nvSpPr>
        <p:spPr>
          <a:xfrm>
            <a:off x="291785" y="7526025"/>
            <a:ext cx="1794510" cy="160300"/>
          </a:xfrm>
          <a:prstGeom prst="rect">
            <a:avLst/>
          </a:prstGeom>
        </p:spPr>
        <p:txBody>
          <a:bodyPr vert="horz" wrap="square" lIns="0" tIns="21590" rIns="0" bIns="0" rtlCol="0">
            <a:spAutoFit/>
          </a:bodyPr>
          <a:lstStyle/>
          <a:p>
            <a:pPr marL="12700">
              <a:lnSpc>
                <a:spcPct val="100000"/>
              </a:lnSpc>
              <a:spcBef>
                <a:spcPts val="170"/>
              </a:spcBef>
            </a:pPr>
            <a:r>
              <a:rPr lang="en-IN" sz="900" b="1" dirty="0">
                <a:solidFill>
                  <a:srgbClr val="002060"/>
                </a:solidFill>
                <a:latin typeface="Times New Roman" panose="02020603050405020304" pitchFamily="18" charset="0"/>
                <a:cs typeface="Times New Roman" panose="02020603050405020304" pitchFamily="18" charset="0"/>
              </a:rPr>
              <a:t>4</a:t>
            </a:r>
            <a:r>
              <a:rPr sz="900" b="1"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9" name="object 49"/>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lang="en-IN" sz="900" b="1" spc="-85" dirty="0">
                <a:solidFill>
                  <a:srgbClr val="002060"/>
                </a:solidFill>
                <a:latin typeface="Times New Roman" panose="02020603050405020304" pitchFamily="18" charset="0"/>
                <a:cs typeface="Times New Roman" panose="02020603050405020304" pitchFamily="18" charset="0"/>
              </a:rPr>
              <a:t>5</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7" name="object 37"/>
          <p:cNvSpPr txBox="1"/>
          <p:nvPr/>
        </p:nvSpPr>
        <p:spPr>
          <a:xfrm>
            <a:off x="353059" y="4225649"/>
            <a:ext cx="4094479" cy="182101"/>
          </a:xfrm>
          <a:prstGeom prst="rect">
            <a:avLst/>
          </a:prstGeom>
        </p:spPr>
        <p:txBody>
          <a:bodyPr vert="horz" wrap="square" lIns="0" tIns="12700" rIns="0" bIns="0" rtlCol="0">
            <a:spAutoFit/>
          </a:bodyPr>
          <a:lstStyle/>
          <a:p>
            <a:pPr marL="12700">
              <a:lnSpc>
                <a:spcPct val="100000"/>
              </a:lnSpc>
              <a:spcBef>
                <a:spcPts val="100"/>
              </a:spcBef>
              <a:tabLst>
                <a:tab pos="612775" algn="l"/>
              </a:tabLst>
            </a:pPr>
            <a:r>
              <a:rPr lang="en-US" sz="1100" dirty="0">
                <a:latin typeface="Times New Roman" panose="02020603050405020304" pitchFamily="18" charset="0"/>
                <a:cs typeface="Times New Roman" panose="02020603050405020304" pitchFamily="18" charset="0"/>
              </a:rPr>
              <a:t>a</a:t>
            </a:r>
            <a:endParaRPr sz="1100" dirty="0">
              <a:latin typeface="Times New Roman" panose="02020603050405020304" pitchFamily="18" charset="0"/>
              <a:cs typeface="Times New Roman" panose="02020603050405020304" pitchFamily="18" charset="0"/>
            </a:endParaRPr>
          </a:p>
        </p:txBody>
      </p:sp>
      <p:sp>
        <p:nvSpPr>
          <p:cNvPr id="43" name="object 43"/>
          <p:cNvSpPr txBox="1"/>
          <p:nvPr/>
        </p:nvSpPr>
        <p:spPr>
          <a:xfrm>
            <a:off x="286539" y="1127425"/>
            <a:ext cx="4376775" cy="4411464"/>
          </a:xfrm>
          <a:prstGeom prst="rect">
            <a:avLst/>
          </a:prstGeom>
        </p:spPr>
        <p:txBody>
          <a:bodyPr vert="horz" wrap="square" lIns="0" tIns="12700" rIns="0" bIns="0" rtlCol="0">
            <a:spAutoFit/>
          </a:bodyPr>
          <a:lstStyle/>
          <a:p>
            <a:r>
              <a:rPr lang="en-US" sz="1200" dirty="0">
                <a:latin typeface="Times New Roman" panose="02020603050405020304" pitchFamily="18" charset="0"/>
                <a:cs typeface="Times New Roman" panose="02020603050405020304" pitchFamily="18" charset="0"/>
              </a:rPr>
              <a:t>A warm welcome to all the organizations and their representatives who have chosen to engage with us to acquire talent for the bright future of our students as well as your </a:t>
            </a:r>
            <a:r>
              <a:rPr lang="en-US" sz="1200" dirty="0" smtClean="0">
                <a:latin typeface="Times New Roman" panose="02020603050405020304" pitchFamily="18" charset="0"/>
                <a:cs typeface="Times New Roman" panose="02020603050405020304" pitchFamily="18" charset="0"/>
              </a:rPr>
              <a:t>organization.</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I would like to reassure you that we have worked vigorously to ensure that our students acquire the knowledge, skills, competencies, </a:t>
            </a:r>
            <a:r>
              <a:rPr lang="en-US" sz="1200" dirty="0" err="1">
                <a:latin typeface="Times New Roman" panose="02020603050405020304" pitchFamily="18" charset="0"/>
                <a:cs typeface="Times New Roman" panose="02020603050405020304" pitchFamily="18" charset="0"/>
              </a:rPr>
              <a:t>behaviours</a:t>
            </a:r>
            <a:r>
              <a:rPr lang="en-US" sz="1200" dirty="0">
                <a:latin typeface="Times New Roman" panose="02020603050405020304" pitchFamily="18" charset="0"/>
                <a:cs typeface="Times New Roman" panose="02020603050405020304" pitchFamily="18" charset="0"/>
              </a:rPr>
              <a:t>, attitudes and values that are desirable to succeed both in professional space as well as personal space.</a:t>
            </a:r>
          </a:p>
          <a:p>
            <a:r>
              <a:rPr lang="en-US" sz="1200" dirty="0">
                <a:latin typeface="Times New Roman" panose="02020603050405020304" pitchFamily="18" charset="0"/>
                <a:cs typeface="Times New Roman" panose="02020603050405020304" pitchFamily="18" charset="0"/>
              </a:rPr>
              <a:t>We have not just worked to create engineers for the future but also socially responsible citizens that will create value both in the field of Engineering and Technology as well as for the society that enables them.</a:t>
            </a:r>
          </a:p>
          <a:p>
            <a:r>
              <a:rPr lang="en-US" sz="1200" dirty="0">
                <a:latin typeface="Times New Roman" panose="02020603050405020304" pitchFamily="18" charset="0"/>
                <a:cs typeface="Times New Roman" panose="02020603050405020304" pitchFamily="18" charset="0"/>
              </a:rPr>
              <a:t>We have worked collectively and tirelessly to make our students job-ready to ensure their smooth transition from Campus to Corporate. I am quite confident </a:t>
            </a:r>
            <a:r>
              <a:rPr lang="en-US" sz="1200" dirty="0" smtClean="0">
                <a:latin typeface="Times New Roman" panose="02020603050405020304" pitchFamily="18" charset="0"/>
                <a:cs typeface="Times New Roman" panose="02020603050405020304" pitchFamily="18" charset="0"/>
              </a:rPr>
              <a:t>that our </a:t>
            </a:r>
            <a:r>
              <a:rPr lang="en-US" sz="1200" dirty="0">
                <a:latin typeface="Times New Roman" panose="02020603050405020304" pitchFamily="18" charset="0"/>
                <a:cs typeface="Times New Roman" panose="02020603050405020304" pitchFamily="18" charset="0"/>
              </a:rPr>
              <a:t>current and future students will follow the lead of our past Alumni that are working as Academicians, in MNC’s, government </a:t>
            </a:r>
            <a:r>
              <a:rPr lang="en-US" sz="1200" dirty="0" err="1">
                <a:latin typeface="Times New Roman" panose="02020603050405020304" pitchFamily="18" charset="0"/>
                <a:cs typeface="Times New Roman" panose="02020603050405020304" pitchFamily="18" charset="0"/>
              </a:rPr>
              <a:t>organisations</a:t>
            </a:r>
            <a:r>
              <a:rPr lang="en-US" sz="1200" dirty="0">
                <a:latin typeface="Times New Roman" panose="02020603050405020304" pitchFamily="18" charset="0"/>
                <a:cs typeface="Times New Roman" panose="02020603050405020304" pitchFamily="18" charset="0"/>
              </a:rPr>
              <a:t> or pursuing higher studies at top international institutes.</a:t>
            </a:r>
          </a:p>
          <a:p>
            <a:r>
              <a:rPr lang="en-US" sz="1200" dirty="0">
                <a:latin typeface="Times New Roman" panose="02020603050405020304" pitchFamily="18" charset="0"/>
                <a:cs typeface="Times New Roman" panose="02020603050405020304" pitchFamily="18" charset="0"/>
              </a:rPr>
              <a:t>So, I </a:t>
            </a:r>
            <a:r>
              <a:rPr lang="en-US" sz="1200" dirty="0" smtClean="0">
                <a:latin typeface="Times New Roman" panose="02020603050405020304" pitchFamily="18" charset="0"/>
                <a:cs typeface="Times New Roman" panose="02020603050405020304" pitchFamily="18" charset="0"/>
              </a:rPr>
              <a:t>welcome you </a:t>
            </a:r>
            <a:r>
              <a:rPr lang="en-US" sz="1200" dirty="0">
                <a:latin typeface="Times New Roman" panose="02020603050405020304" pitchFamily="18" charset="0"/>
                <a:cs typeface="Times New Roman" panose="02020603050405020304" pitchFamily="18" charset="0"/>
              </a:rPr>
              <a:t>once again to our esteemed institute and acquire the talent that will create a sustainable future.</a:t>
            </a:r>
          </a:p>
          <a:p>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Regards</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Dr. Mohammad </a:t>
            </a:r>
            <a:r>
              <a:rPr lang="en-US" sz="1200" dirty="0">
                <a:latin typeface="Times New Roman" panose="02020603050405020304" pitchFamily="18" charset="0"/>
                <a:cs typeface="Times New Roman" panose="02020603050405020304" pitchFamily="18" charset="0"/>
              </a:rPr>
              <a:t>Ahsan </a:t>
            </a:r>
            <a:r>
              <a:rPr lang="en-US" sz="1200" dirty="0" smtClean="0">
                <a:latin typeface="Times New Roman" panose="02020603050405020304" pitchFamily="18" charset="0"/>
                <a:cs typeface="Times New Roman" panose="02020603050405020304" pitchFamily="18" charset="0"/>
              </a:rPr>
              <a:t>Chishti</a:t>
            </a:r>
          </a:p>
          <a:p>
            <a:r>
              <a:rPr lang="en-US" sz="1200" dirty="0" smtClean="0">
                <a:latin typeface="Times New Roman" panose="02020603050405020304" pitchFamily="18" charset="0"/>
                <a:cs typeface="Times New Roman" panose="02020603050405020304" pitchFamily="18" charset="0"/>
              </a:rPr>
              <a:t>Dean, School of Engineering and Technology</a:t>
            </a:r>
          </a:p>
          <a:p>
            <a:pPr marL="12700" marR="5715" indent="514350" algn="just">
              <a:lnSpc>
                <a:spcPct val="100000"/>
              </a:lnSpc>
              <a:spcBef>
                <a:spcPts val="100"/>
              </a:spcBef>
            </a:pPr>
            <a:endParaRPr sz="900" dirty="0">
              <a:latin typeface="Times New Roman" panose="02020603050405020304" pitchFamily="18" charset="0"/>
              <a:cs typeface="Times New Roman" panose="02020603050405020304" pitchFamily="18" charset="0"/>
            </a:endParaRPr>
          </a:p>
        </p:txBody>
      </p:sp>
      <p:sp>
        <p:nvSpPr>
          <p:cNvPr id="50" name="Rectangle 49"/>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1" name="Rectangle 50"/>
          <p:cNvSpPr/>
          <p:nvPr/>
        </p:nvSpPr>
        <p:spPr>
          <a:xfrm>
            <a:off x="15016347" y="7572342"/>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Rectangle 51"/>
          <p:cNvSpPr/>
          <p:nvPr/>
        </p:nvSpPr>
        <p:spPr>
          <a:xfrm>
            <a:off x="2161300" y="7539485"/>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object 8"/>
          <p:cNvSpPr/>
          <p:nvPr/>
        </p:nvSpPr>
        <p:spPr>
          <a:xfrm>
            <a:off x="12328594" y="-12658"/>
            <a:ext cx="2847906" cy="6108659"/>
          </a:xfrm>
          <a:custGeom>
            <a:avLst/>
            <a:gdLst/>
            <a:ahLst/>
            <a:cxnLst/>
            <a:rect l="l" t="t" r="r" b="b"/>
            <a:pathLst>
              <a:path w="2936240" h="7010400">
                <a:moveTo>
                  <a:pt x="0" y="7010400"/>
                </a:moveTo>
                <a:lnTo>
                  <a:pt x="2936240" y="7010400"/>
                </a:lnTo>
                <a:lnTo>
                  <a:pt x="2936240" y="0"/>
                </a:lnTo>
                <a:lnTo>
                  <a:pt x="0" y="0"/>
                </a:lnTo>
                <a:lnTo>
                  <a:pt x="0" y="7010400"/>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2" name="object 14"/>
          <p:cNvSpPr/>
          <p:nvPr/>
        </p:nvSpPr>
        <p:spPr>
          <a:xfrm>
            <a:off x="12444150" y="74601"/>
            <a:ext cx="2687899" cy="2880551"/>
          </a:xfrm>
          <a:custGeom>
            <a:avLst/>
            <a:gdLst/>
            <a:ahLst/>
            <a:cxnLst/>
            <a:rect l="l" t="t" r="r" b="b"/>
            <a:pathLst>
              <a:path w="2505709" h="2811779">
                <a:moveTo>
                  <a:pt x="0" y="0"/>
                </a:moveTo>
                <a:lnTo>
                  <a:pt x="2505455" y="0"/>
                </a:lnTo>
                <a:lnTo>
                  <a:pt x="2505455" y="2811779"/>
                </a:lnTo>
                <a:lnTo>
                  <a:pt x="0" y="2811779"/>
                </a:lnTo>
                <a:lnTo>
                  <a:pt x="0" y="0"/>
                </a:lnTo>
                <a:close/>
              </a:path>
            </a:pathLst>
          </a:custGeom>
          <a:solidFill>
            <a:srgbClr val="231F20">
              <a:alpha val="26998"/>
            </a:srgb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6" name="object 6"/>
          <p:cNvSpPr txBox="1"/>
          <p:nvPr/>
        </p:nvSpPr>
        <p:spPr>
          <a:xfrm>
            <a:off x="12554477" y="4915720"/>
            <a:ext cx="1936750" cy="641201"/>
          </a:xfrm>
          <a:prstGeom prst="rect">
            <a:avLst/>
          </a:prstGeom>
        </p:spPr>
        <p:txBody>
          <a:bodyPr vert="horz" wrap="square" lIns="0" tIns="12700" rIns="0" bIns="0" rtlCol="0">
            <a:spAutoFit/>
          </a:bodyPr>
          <a:lstStyle/>
          <a:p>
            <a:pPr marL="12700">
              <a:lnSpc>
                <a:spcPct val="100000"/>
              </a:lnSpc>
              <a:spcBef>
                <a:spcPts val="100"/>
              </a:spcBef>
            </a:pPr>
            <a:r>
              <a:rPr sz="2000" b="0" spc="50" dirty="0" smtClean="0">
                <a:solidFill>
                  <a:srgbClr val="FFFFFF"/>
                </a:solidFill>
                <a:latin typeface="Times New Roman" panose="02020603050405020304" pitchFamily="18" charset="0"/>
                <a:cs typeface="Times New Roman" panose="02020603050405020304" pitchFamily="18" charset="0"/>
              </a:rPr>
              <a:t>MESSAGE</a:t>
            </a:r>
            <a:endParaRPr lang="en-US" sz="2000" b="0" spc="50" dirty="0" smtClean="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100"/>
              </a:spcBef>
            </a:pPr>
            <a:r>
              <a:rPr sz="2000" b="0" spc="10" dirty="0" smtClean="0">
                <a:solidFill>
                  <a:srgbClr val="FFFFFF"/>
                </a:solidFill>
                <a:latin typeface="Times New Roman" panose="02020603050405020304" pitchFamily="18" charset="0"/>
                <a:cs typeface="Times New Roman" panose="02020603050405020304" pitchFamily="18" charset="0"/>
              </a:rPr>
              <a:t> </a:t>
            </a:r>
            <a:r>
              <a:rPr sz="2000" b="0" spc="60" dirty="0">
                <a:solidFill>
                  <a:srgbClr val="FFFFFF"/>
                </a:solidFill>
                <a:latin typeface="Times New Roman" panose="02020603050405020304" pitchFamily="18" charset="0"/>
                <a:cs typeface="Times New Roman" panose="02020603050405020304" pitchFamily="18" charset="0"/>
              </a:rPr>
              <a:t>FROM</a:t>
            </a:r>
            <a:endParaRPr sz="2000" dirty="0">
              <a:latin typeface="Times New Roman" panose="02020603050405020304" pitchFamily="18" charset="0"/>
              <a:cs typeface="Times New Roman" panose="02020603050405020304" pitchFamily="18" charset="0"/>
            </a:endParaRPr>
          </a:p>
        </p:txBody>
      </p:sp>
      <p:sp>
        <p:nvSpPr>
          <p:cNvPr id="38" name="object 12"/>
          <p:cNvSpPr/>
          <p:nvPr/>
        </p:nvSpPr>
        <p:spPr>
          <a:xfrm flipH="1">
            <a:off x="12260494" y="4915720"/>
            <a:ext cx="174163" cy="1009597"/>
          </a:xfrm>
          <a:custGeom>
            <a:avLst/>
            <a:gdLst/>
            <a:ahLst/>
            <a:cxnLst/>
            <a:rect l="l" t="t" r="r" b="b"/>
            <a:pathLst>
              <a:path h="716914">
                <a:moveTo>
                  <a:pt x="0" y="0"/>
                </a:moveTo>
                <a:lnTo>
                  <a:pt x="0" y="716533"/>
                </a:lnTo>
              </a:path>
            </a:pathLst>
          </a:custGeom>
          <a:ln w="60451">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1" name="object 14"/>
          <p:cNvSpPr/>
          <p:nvPr/>
        </p:nvSpPr>
        <p:spPr>
          <a:xfrm>
            <a:off x="5072308" y="15391"/>
            <a:ext cx="2423004" cy="2641242"/>
          </a:xfrm>
          <a:custGeom>
            <a:avLst/>
            <a:gdLst/>
            <a:ahLst/>
            <a:cxnLst/>
            <a:rect l="l" t="t" r="r" b="b"/>
            <a:pathLst>
              <a:path w="2505709" h="2811779">
                <a:moveTo>
                  <a:pt x="0" y="0"/>
                </a:moveTo>
                <a:lnTo>
                  <a:pt x="2505455" y="0"/>
                </a:lnTo>
                <a:lnTo>
                  <a:pt x="2505455" y="2811779"/>
                </a:lnTo>
                <a:lnTo>
                  <a:pt x="0" y="2811779"/>
                </a:lnTo>
                <a:lnTo>
                  <a:pt x="0" y="0"/>
                </a:lnTo>
                <a:close/>
              </a:path>
            </a:pathLst>
          </a:custGeom>
          <a:solidFill>
            <a:srgbClr val="231F20">
              <a:alpha val="26998"/>
            </a:srgb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47" name="Picture 46"/>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215289" y="89529"/>
            <a:ext cx="2131424" cy="2319363"/>
          </a:xfrm>
          <a:prstGeom prst="rect">
            <a:avLst/>
          </a:prstGeom>
        </p:spPr>
      </p:pic>
      <p:sp>
        <p:nvSpPr>
          <p:cNvPr id="20" name="TextBox 19"/>
          <p:cNvSpPr txBox="1"/>
          <p:nvPr/>
        </p:nvSpPr>
        <p:spPr>
          <a:xfrm>
            <a:off x="4965454" y="2666188"/>
            <a:ext cx="2406147" cy="738664"/>
          </a:xfrm>
          <a:prstGeom prst="rect">
            <a:avLst/>
          </a:prstGeom>
          <a:noFill/>
        </p:spPr>
        <p:txBody>
          <a:bodyPr wrap="square" rtlCol="0">
            <a:spAutoFit/>
          </a:bodyPr>
          <a:lstStyle/>
          <a:p>
            <a:pPr algn="ctr"/>
            <a:r>
              <a:rPr lang="en-US" sz="1200" dirty="0" smtClean="0">
                <a:solidFill>
                  <a:schemeClr val="bg1"/>
                </a:solidFill>
                <a:latin typeface="Times New Roman" panose="02020603050405020304" pitchFamily="18" charset="0"/>
                <a:cs typeface="Times New Roman" panose="02020603050405020304" pitchFamily="18" charset="0"/>
              </a:rPr>
              <a:t>Prof </a:t>
            </a:r>
            <a:r>
              <a:rPr lang="en-US" sz="1200" dirty="0">
                <a:solidFill>
                  <a:schemeClr val="bg1"/>
                </a:solidFill>
                <a:latin typeface="Times New Roman" panose="02020603050405020304" pitchFamily="18" charset="0"/>
                <a:cs typeface="Times New Roman" panose="02020603050405020304" pitchFamily="18" charset="0"/>
              </a:rPr>
              <a:t>Mehraj ud din </a:t>
            </a:r>
            <a:r>
              <a:rPr lang="en-US" sz="1200" dirty="0" smtClean="0">
                <a:solidFill>
                  <a:schemeClr val="bg1"/>
                </a:solidFill>
                <a:latin typeface="Times New Roman" panose="02020603050405020304" pitchFamily="18" charset="0"/>
                <a:cs typeface="Times New Roman" panose="02020603050405020304" pitchFamily="18" charset="0"/>
              </a:rPr>
              <a:t>Mir</a:t>
            </a:r>
          </a:p>
          <a:p>
            <a:pPr algn="ctr"/>
            <a:r>
              <a:rPr lang="en-US" dirty="0"/>
              <a:t>  </a:t>
            </a:r>
            <a:r>
              <a:rPr lang="en-US" sz="1200" dirty="0">
                <a:solidFill>
                  <a:schemeClr val="bg1"/>
                </a:solidFill>
                <a:latin typeface="Times New Roman" panose="02020603050405020304" pitchFamily="18" charset="0"/>
                <a:cs typeface="Times New Roman" panose="02020603050405020304" pitchFamily="18" charset="0"/>
              </a:rPr>
              <a:t>Vice </a:t>
            </a:r>
            <a:r>
              <a:rPr lang="en-US" sz="1200" dirty="0" smtClean="0">
                <a:solidFill>
                  <a:schemeClr val="bg1"/>
                </a:solidFill>
                <a:latin typeface="Times New Roman" panose="02020603050405020304" pitchFamily="18" charset="0"/>
                <a:cs typeface="Times New Roman" panose="02020603050405020304" pitchFamily="18" charset="0"/>
              </a:rPr>
              <a:t>Chancellor,</a:t>
            </a:r>
          </a:p>
          <a:p>
            <a:pPr algn="ctr"/>
            <a:r>
              <a:rPr lang="en-US" sz="1200" dirty="0" smtClean="0">
                <a:solidFill>
                  <a:schemeClr val="bg1"/>
                </a:solidFill>
                <a:latin typeface="Times New Roman" panose="02020603050405020304" pitchFamily="18" charset="0"/>
                <a:cs typeface="Times New Roman" panose="02020603050405020304" pitchFamily="18" charset="0"/>
              </a:rPr>
              <a:t>Central University of Kashmir</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2284234" y="3001391"/>
            <a:ext cx="2847815" cy="923330"/>
          </a:xfrm>
          <a:prstGeom prst="rect">
            <a:avLst/>
          </a:prstGeom>
          <a:noFill/>
        </p:spPr>
        <p:txBody>
          <a:bodyPr wrap="square" rtlCol="0">
            <a:spAutoFit/>
          </a:bodyPr>
          <a:lstStyle/>
          <a:p>
            <a:pPr algn="ctr"/>
            <a:r>
              <a:rPr lang="en-US" sz="1200" b="1" dirty="0">
                <a:solidFill>
                  <a:schemeClr val="bg1"/>
                </a:solidFill>
                <a:latin typeface="Times New Roman" panose="02020603050405020304" pitchFamily="18" charset="0"/>
                <a:cs typeface="Times New Roman" panose="02020603050405020304" pitchFamily="18" charset="0"/>
              </a:rPr>
              <a:t>   Prof. Mohammed Afzal </a:t>
            </a:r>
            <a:r>
              <a:rPr lang="en-US" sz="1200" b="1" dirty="0" smtClean="0">
                <a:solidFill>
                  <a:schemeClr val="bg1"/>
                </a:solidFill>
                <a:latin typeface="Times New Roman" panose="02020603050405020304" pitchFamily="18" charset="0"/>
                <a:cs typeface="Times New Roman" panose="02020603050405020304" pitchFamily="18" charset="0"/>
              </a:rPr>
              <a:t>Zargar</a:t>
            </a:r>
          </a:p>
          <a:p>
            <a:pPr algn="ctr"/>
            <a:r>
              <a:rPr lang="en-US" sz="1200" b="1" dirty="0" smtClean="0">
                <a:solidFill>
                  <a:schemeClr val="bg1"/>
                </a:solidFill>
                <a:latin typeface="Times New Roman" panose="02020603050405020304" pitchFamily="18" charset="0"/>
                <a:cs typeface="Times New Roman" panose="02020603050405020304" pitchFamily="18" charset="0"/>
              </a:rPr>
              <a:t>Registrar,</a:t>
            </a:r>
          </a:p>
          <a:p>
            <a:pPr algn="ctr"/>
            <a:r>
              <a:rPr lang="en-US" sz="1200" b="1" dirty="0" smtClean="0">
                <a:solidFill>
                  <a:schemeClr val="bg1"/>
                </a:solidFill>
                <a:latin typeface="Times New Roman" panose="02020603050405020304" pitchFamily="18" charset="0"/>
                <a:cs typeface="Times New Roman" panose="02020603050405020304" pitchFamily="18" charset="0"/>
              </a:rPr>
              <a:t>Central University of Kashmir</a:t>
            </a:r>
            <a:endParaRPr lang="en-US" sz="12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58" name="object 12"/>
          <p:cNvSpPr/>
          <p:nvPr/>
        </p:nvSpPr>
        <p:spPr>
          <a:xfrm flipH="1">
            <a:off x="5072308" y="6561715"/>
            <a:ext cx="45719" cy="521727"/>
          </a:xfrm>
          <a:custGeom>
            <a:avLst/>
            <a:gdLst/>
            <a:ahLst/>
            <a:cxnLst/>
            <a:rect l="l" t="t" r="r" b="b"/>
            <a:pathLst>
              <a:path h="716914">
                <a:moveTo>
                  <a:pt x="0" y="0"/>
                </a:moveTo>
                <a:lnTo>
                  <a:pt x="0" y="716533"/>
                </a:lnTo>
              </a:path>
            </a:pathLst>
          </a:custGeom>
          <a:ln w="60451">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2434658" y="5477183"/>
            <a:ext cx="2546966"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REGISTRAR</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45" name="Picture 2" descr="http://www.cukashmir.ac.in/cukashmir/User_Files/image/Zargar.jpg"/>
          <p:cNvPicPr>
            <a:picLocks noChangeAspect="1" noChangeArrowheads="1"/>
          </p:cNvPicPr>
          <p:nvPr/>
        </p:nvPicPr>
        <p:blipFill rotWithShape="1">
          <a:blip r:embed="rId4">
            <a:extLst>
              <a:ext uri="{28A0092B-C50C-407E-A947-70E740481C1C}">
                <a14:useLocalDpi xmlns:a14="http://schemas.microsoft.com/office/drawing/2010/main" val="0"/>
              </a:ext>
            </a:extLst>
          </a:blip>
          <a:srcRect t="12201" b="12799"/>
          <a:stretch/>
        </p:blipFill>
        <p:spPr bwMode="auto">
          <a:xfrm>
            <a:off x="12613029" y="346043"/>
            <a:ext cx="2197048" cy="2222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3470" y="82509"/>
            <a:ext cx="45719" cy="5784891"/>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4975050" y="-1"/>
            <a:ext cx="2598421" cy="6227235"/>
          </a:xfrm>
          <a:custGeom>
            <a:avLst/>
            <a:gdLst/>
            <a:ahLst/>
            <a:cxnLst/>
            <a:rect l="l" t="t" r="r" b="b"/>
            <a:pathLst>
              <a:path w="2598420" h="5581015">
                <a:moveTo>
                  <a:pt x="0" y="5580633"/>
                </a:moveTo>
                <a:lnTo>
                  <a:pt x="2598420" y="5580633"/>
                </a:lnTo>
                <a:lnTo>
                  <a:pt x="2598420" y="0"/>
                </a:lnTo>
                <a:lnTo>
                  <a:pt x="0" y="0"/>
                </a:lnTo>
                <a:lnTo>
                  <a:pt x="0" y="5580633"/>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 name="object 4"/>
          <p:cNvSpPr/>
          <p:nvPr/>
        </p:nvSpPr>
        <p:spPr>
          <a:xfrm>
            <a:off x="4962878" y="95166"/>
            <a:ext cx="2598420" cy="5861091"/>
          </a:xfrm>
          <a:custGeom>
            <a:avLst/>
            <a:gdLst/>
            <a:ahLst/>
            <a:cxnLst/>
            <a:rect l="l" t="t" r="r" b="b"/>
            <a:pathLst>
              <a:path w="2598420" h="5581015">
                <a:moveTo>
                  <a:pt x="0" y="5580633"/>
                </a:moveTo>
                <a:lnTo>
                  <a:pt x="2598420" y="5580633"/>
                </a:lnTo>
                <a:lnTo>
                  <a:pt x="2598420" y="0"/>
                </a:lnTo>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5" name="object 5"/>
          <p:cNvSpPr/>
          <p:nvPr/>
        </p:nvSpPr>
        <p:spPr>
          <a:xfrm>
            <a:off x="4975049" y="-12658"/>
            <a:ext cx="45719" cy="5956258"/>
          </a:xfrm>
          <a:custGeom>
            <a:avLst/>
            <a:gdLst/>
            <a:ahLst/>
            <a:cxnLst/>
            <a:rect l="l" t="t" r="r" b="b"/>
            <a:pathLst>
              <a:path h="5581015">
                <a:moveTo>
                  <a:pt x="0" y="0"/>
                </a:moveTo>
                <a:lnTo>
                  <a:pt x="0" y="5580633"/>
                </a:lnTo>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6" name="object 6"/>
          <p:cNvSpPr txBox="1"/>
          <p:nvPr/>
        </p:nvSpPr>
        <p:spPr>
          <a:xfrm>
            <a:off x="5487105" y="4342568"/>
            <a:ext cx="1936750" cy="764312"/>
          </a:xfrm>
          <a:prstGeom prst="rect">
            <a:avLst/>
          </a:prstGeom>
        </p:spPr>
        <p:txBody>
          <a:bodyPr vert="horz" wrap="square" lIns="0" tIns="12700" rIns="0" bIns="0" rtlCol="0">
            <a:spAutoFit/>
          </a:bodyPr>
          <a:lstStyle/>
          <a:p>
            <a:pPr marL="12700">
              <a:lnSpc>
                <a:spcPct val="100000"/>
              </a:lnSpc>
              <a:spcBef>
                <a:spcPts val="100"/>
              </a:spcBef>
            </a:pPr>
            <a:r>
              <a:rPr sz="2400" b="0" spc="50" dirty="0" smtClean="0">
                <a:solidFill>
                  <a:srgbClr val="FFFFFF"/>
                </a:solidFill>
                <a:latin typeface="Times New Roman" panose="02020603050405020304" pitchFamily="18" charset="0"/>
                <a:cs typeface="Times New Roman" panose="02020603050405020304" pitchFamily="18" charset="0"/>
              </a:rPr>
              <a:t>MESSAGE</a:t>
            </a:r>
            <a:endParaRPr lang="en-US" sz="2400" b="0" spc="50" dirty="0" smtClean="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100"/>
              </a:spcBef>
            </a:pPr>
            <a:r>
              <a:rPr sz="2400" b="0" spc="10" dirty="0" smtClean="0">
                <a:solidFill>
                  <a:srgbClr val="FFFFFF"/>
                </a:solidFill>
                <a:latin typeface="Times New Roman" panose="02020603050405020304" pitchFamily="18" charset="0"/>
                <a:cs typeface="Times New Roman" panose="02020603050405020304" pitchFamily="18" charset="0"/>
              </a:rPr>
              <a:t> </a:t>
            </a:r>
            <a:r>
              <a:rPr sz="2400" b="0" spc="60" dirty="0">
                <a:solidFill>
                  <a:srgbClr val="FFFFFF"/>
                </a:solidFill>
                <a:latin typeface="Times New Roman" panose="02020603050405020304" pitchFamily="18" charset="0"/>
                <a:cs typeface="Times New Roman" panose="02020603050405020304" pitchFamily="18" charset="0"/>
              </a:rPr>
              <a:t>FROM</a:t>
            </a:r>
            <a:endParaRPr sz="24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12617450" y="6401040"/>
            <a:ext cx="1334135"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Times New Roman" panose="02020603050405020304" pitchFamily="18" charset="0"/>
                <a:cs typeface="Times New Roman" panose="02020603050405020304" pitchFamily="18" charset="0"/>
              </a:rPr>
              <a:t>HEAD</a:t>
            </a:r>
            <a:endParaRPr sz="3600" dirty="0">
              <a:latin typeface="Times New Roman" panose="02020603050405020304" pitchFamily="18" charset="0"/>
              <a:cs typeface="Times New Roman" panose="02020603050405020304" pitchFamily="18" charset="0"/>
            </a:endParaRPr>
          </a:p>
        </p:txBody>
      </p:sp>
      <p:sp>
        <p:nvSpPr>
          <p:cNvPr id="9" name="object 9"/>
          <p:cNvSpPr/>
          <p:nvPr/>
        </p:nvSpPr>
        <p:spPr>
          <a:xfrm>
            <a:off x="12236577" y="3880899"/>
            <a:ext cx="2936240" cy="2716037"/>
          </a:xfrm>
          <a:custGeom>
            <a:avLst/>
            <a:gdLst/>
            <a:ahLst/>
            <a:cxnLst/>
            <a:rect l="l" t="t" r="r" b="b"/>
            <a:pathLst>
              <a:path w="2936240" h="7010400">
                <a:moveTo>
                  <a:pt x="0" y="7010400"/>
                </a:moveTo>
                <a:lnTo>
                  <a:pt x="2936240" y="7010400"/>
                </a:lnTo>
                <a:lnTo>
                  <a:pt x="2936240" y="0"/>
                </a:lnTo>
                <a:lnTo>
                  <a:pt x="0" y="0"/>
                </a:lnTo>
                <a:lnTo>
                  <a:pt x="0" y="701040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2" name="object 12"/>
          <p:cNvSpPr/>
          <p:nvPr/>
        </p:nvSpPr>
        <p:spPr>
          <a:xfrm flipH="1">
            <a:off x="5256385" y="4407750"/>
            <a:ext cx="84050" cy="615853"/>
          </a:xfrm>
          <a:custGeom>
            <a:avLst/>
            <a:gdLst/>
            <a:ahLst/>
            <a:cxnLst/>
            <a:rect l="l" t="t" r="r" b="b"/>
            <a:pathLst>
              <a:path h="716914">
                <a:moveTo>
                  <a:pt x="0" y="0"/>
                </a:moveTo>
                <a:lnTo>
                  <a:pt x="0" y="716533"/>
                </a:lnTo>
              </a:path>
            </a:pathLst>
          </a:custGeom>
          <a:ln w="60451">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48" name="object 48"/>
          <p:cNvSpPr txBox="1"/>
          <p:nvPr/>
        </p:nvSpPr>
        <p:spPr>
          <a:xfrm>
            <a:off x="291785" y="7526025"/>
            <a:ext cx="1794510" cy="160300"/>
          </a:xfrm>
          <a:prstGeom prst="rect">
            <a:avLst/>
          </a:prstGeom>
        </p:spPr>
        <p:txBody>
          <a:bodyPr vert="horz" wrap="square" lIns="0" tIns="21590" rIns="0" bIns="0" rtlCol="0">
            <a:spAutoFit/>
          </a:bodyPr>
          <a:lstStyle/>
          <a:p>
            <a:pPr marL="12700">
              <a:lnSpc>
                <a:spcPct val="100000"/>
              </a:lnSpc>
              <a:spcBef>
                <a:spcPts val="170"/>
              </a:spcBef>
            </a:pPr>
            <a:r>
              <a:rPr lang="en-IN" sz="900" b="1" dirty="0">
                <a:solidFill>
                  <a:srgbClr val="002060"/>
                </a:solidFill>
                <a:latin typeface="Times New Roman" panose="02020603050405020304" pitchFamily="18" charset="0"/>
                <a:cs typeface="Times New Roman" panose="02020603050405020304" pitchFamily="18" charset="0"/>
              </a:rPr>
              <a:t>6</a:t>
            </a:r>
            <a:r>
              <a:rPr sz="900" b="1"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9" name="object 49"/>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lang="en-IN" sz="900" b="1" spc="-85" dirty="0">
                <a:solidFill>
                  <a:srgbClr val="002060"/>
                </a:solidFill>
                <a:latin typeface="Times New Roman" panose="02020603050405020304" pitchFamily="18" charset="0"/>
                <a:cs typeface="Times New Roman" panose="02020603050405020304" pitchFamily="18" charset="0"/>
              </a:rPr>
              <a:t>7</a:t>
            </a:r>
            <a:endParaRPr sz="900" dirty="0">
              <a:solidFill>
                <a:srgbClr val="002060"/>
              </a:solidFill>
              <a:latin typeface="Times New Roman" panose="02020603050405020304" pitchFamily="18" charset="0"/>
              <a:cs typeface="Times New Roman" panose="02020603050405020304" pitchFamily="18" charset="0"/>
            </a:endParaRPr>
          </a:p>
        </p:txBody>
      </p:sp>
      <p:sp>
        <p:nvSpPr>
          <p:cNvPr id="43" name="object 43"/>
          <p:cNvSpPr txBox="1"/>
          <p:nvPr/>
        </p:nvSpPr>
        <p:spPr>
          <a:xfrm>
            <a:off x="398219" y="291014"/>
            <a:ext cx="4376775" cy="5996513"/>
          </a:xfrm>
          <a:prstGeom prst="rect">
            <a:avLst/>
          </a:prstGeom>
        </p:spPr>
        <p:txBody>
          <a:bodyPr vert="horz" wrap="square" lIns="0" tIns="12700" rIns="0" bIns="0" rtlCol="0">
            <a:spAutoFit/>
          </a:bodyPr>
          <a:lstStyle/>
          <a:p>
            <a:r>
              <a:rPr lang="en-US" sz="1400" dirty="0">
                <a:latin typeface="Times New Roman" panose="02020603050405020304" pitchFamily="18" charset="0"/>
                <a:cs typeface="Times New Roman" panose="02020603050405020304" pitchFamily="18" charset="0"/>
              </a:rPr>
              <a:t>A warm welcome to all the organizations and their representatives who have chosen to engage with us to acquire talent for the bright future of our students as well as your </a:t>
            </a:r>
            <a:r>
              <a:rPr lang="en-US" sz="1400" dirty="0" smtClean="0">
                <a:latin typeface="Times New Roman" panose="02020603050405020304" pitchFamily="18" charset="0"/>
                <a:cs typeface="Times New Roman" panose="02020603050405020304" pitchFamily="18" charset="0"/>
              </a:rPr>
              <a:t>organization.</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I would like to reassure you that we have worked vigorously to ensure that our students acquire the knowledge, skills, competencies, </a:t>
            </a:r>
            <a:r>
              <a:rPr lang="en-US" sz="1400" dirty="0" err="1">
                <a:latin typeface="Times New Roman" panose="02020603050405020304" pitchFamily="18" charset="0"/>
                <a:cs typeface="Times New Roman" panose="02020603050405020304" pitchFamily="18" charset="0"/>
              </a:rPr>
              <a:t>behaviours</a:t>
            </a:r>
            <a:r>
              <a:rPr lang="en-US" sz="1400" dirty="0">
                <a:latin typeface="Times New Roman" panose="02020603050405020304" pitchFamily="18" charset="0"/>
                <a:cs typeface="Times New Roman" panose="02020603050405020304" pitchFamily="18" charset="0"/>
              </a:rPr>
              <a:t>, attitudes and values that are desirable to succeed both in professional space as well as personal space.</a:t>
            </a:r>
          </a:p>
          <a:p>
            <a:r>
              <a:rPr lang="en-US" sz="1400" dirty="0">
                <a:latin typeface="Times New Roman" panose="02020603050405020304" pitchFamily="18" charset="0"/>
                <a:cs typeface="Times New Roman" panose="02020603050405020304" pitchFamily="18" charset="0"/>
              </a:rPr>
              <a:t>We have not just worked to create engineers for the future but also socially responsible citizens that will create value both in the field of Engineering and Technology as well as for the society that enables them.</a:t>
            </a:r>
          </a:p>
          <a:p>
            <a:r>
              <a:rPr lang="en-US" sz="1400" dirty="0">
                <a:latin typeface="Times New Roman" panose="02020603050405020304" pitchFamily="18" charset="0"/>
                <a:cs typeface="Times New Roman" panose="02020603050405020304" pitchFamily="18" charset="0"/>
              </a:rPr>
              <a:t>We have worked collectively and tirelessly to make our students job-ready to ensure their smooth transition from Campus to Corporate. I am quite confident </a:t>
            </a:r>
            <a:r>
              <a:rPr lang="en-US" sz="1400" dirty="0" smtClean="0">
                <a:latin typeface="Times New Roman" panose="02020603050405020304" pitchFamily="18" charset="0"/>
                <a:cs typeface="Times New Roman" panose="02020603050405020304" pitchFamily="18" charset="0"/>
              </a:rPr>
              <a:t>that our </a:t>
            </a:r>
            <a:r>
              <a:rPr lang="en-US" sz="1400" dirty="0">
                <a:latin typeface="Times New Roman" panose="02020603050405020304" pitchFamily="18" charset="0"/>
                <a:cs typeface="Times New Roman" panose="02020603050405020304" pitchFamily="18" charset="0"/>
              </a:rPr>
              <a:t>current and future students will follow the lead of our past Alumni that are working as Academicians, in MNC’s, government </a:t>
            </a:r>
            <a:r>
              <a:rPr lang="en-US" sz="1400" dirty="0" smtClean="0">
                <a:latin typeface="Times New Roman" panose="02020603050405020304" pitchFamily="18" charset="0"/>
                <a:cs typeface="Times New Roman" panose="02020603050405020304" pitchFamily="18" charset="0"/>
              </a:rPr>
              <a:t>organizations </a:t>
            </a:r>
            <a:r>
              <a:rPr lang="en-US" sz="1400" dirty="0">
                <a:latin typeface="Times New Roman" panose="02020603050405020304" pitchFamily="18" charset="0"/>
                <a:cs typeface="Times New Roman" panose="02020603050405020304" pitchFamily="18" charset="0"/>
              </a:rPr>
              <a:t>or pursuing higher studies at top international institutes.</a:t>
            </a:r>
          </a:p>
          <a:p>
            <a:r>
              <a:rPr lang="en-US" sz="1400" dirty="0">
                <a:latin typeface="Times New Roman" panose="02020603050405020304" pitchFamily="18" charset="0"/>
                <a:cs typeface="Times New Roman" panose="02020603050405020304" pitchFamily="18" charset="0"/>
              </a:rPr>
              <a:t>So, I </a:t>
            </a:r>
            <a:r>
              <a:rPr lang="en-US" sz="1400" dirty="0" smtClean="0">
                <a:latin typeface="Times New Roman" panose="02020603050405020304" pitchFamily="18" charset="0"/>
                <a:cs typeface="Times New Roman" panose="02020603050405020304" pitchFamily="18" charset="0"/>
              </a:rPr>
              <a:t>welcome you </a:t>
            </a:r>
            <a:r>
              <a:rPr lang="en-US" sz="1400" dirty="0">
                <a:latin typeface="Times New Roman" panose="02020603050405020304" pitchFamily="18" charset="0"/>
                <a:cs typeface="Times New Roman" panose="02020603050405020304" pitchFamily="18" charset="0"/>
              </a:rPr>
              <a:t>once again to our esteemed institute and acquire the talent that will create a sustainable future.</a:t>
            </a:r>
          </a:p>
          <a:p>
            <a:r>
              <a:rPr lang="en-US" sz="1400" dirty="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Regards</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Dr. Mohammad </a:t>
            </a:r>
            <a:r>
              <a:rPr lang="en-US" sz="1400" dirty="0">
                <a:latin typeface="Times New Roman" panose="02020603050405020304" pitchFamily="18" charset="0"/>
                <a:cs typeface="Times New Roman" panose="02020603050405020304" pitchFamily="18" charset="0"/>
              </a:rPr>
              <a:t>Ahsan </a:t>
            </a:r>
            <a:r>
              <a:rPr lang="en-US" sz="1400" dirty="0" smtClean="0">
                <a:latin typeface="Times New Roman" panose="02020603050405020304" pitchFamily="18" charset="0"/>
                <a:cs typeface="Times New Roman" panose="02020603050405020304" pitchFamily="18" charset="0"/>
              </a:rPr>
              <a:t>Chishti</a:t>
            </a:r>
          </a:p>
          <a:p>
            <a:r>
              <a:rPr lang="en-US" sz="1400" dirty="0" smtClean="0">
                <a:latin typeface="Times New Roman" panose="02020603050405020304" pitchFamily="18" charset="0"/>
                <a:cs typeface="Times New Roman" panose="02020603050405020304" pitchFamily="18" charset="0"/>
              </a:rPr>
              <a:t>Dean, School of Engineering and Technology</a:t>
            </a:r>
          </a:p>
          <a:p>
            <a:pPr marL="12700" marR="5715" indent="514350" algn="just">
              <a:lnSpc>
                <a:spcPct val="100000"/>
              </a:lnSpc>
              <a:spcBef>
                <a:spcPts val="100"/>
              </a:spcBef>
            </a:pPr>
            <a:endParaRPr sz="1000" dirty="0">
              <a:latin typeface="Times New Roman" panose="02020603050405020304" pitchFamily="18" charset="0"/>
              <a:cs typeface="Times New Roman" panose="02020603050405020304" pitchFamily="18" charset="0"/>
            </a:endParaRPr>
          </a:p>
        </p:txBody>
      </p:sp>
      <p:sp>
        <p:nvSpPr>
          <p:cNvPr id="50" name="Rectangle 49"/>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1" name="Rectangle 50"/>
          <p:cNvSpPr/>
          <p:nvPr/>
        </p:nvSpPr>
        <p:spPr>
          <a:xfrm>
            <a:off x="15016347" y="7572342"/>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Rectangle 51"/>
          <p:cNvSpPr/>
          <p:nvPr/>
        </p:nvSpPr>
        <p:spPr>
          <a:xfrm>
            <a:off x="2196760" y="7565213"/>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object 8"/>
          <p:cNvSpPr/>
          <p:nvPr/>
        </p:nvSpPr>
        <p:spPr>
          <a:xfrm>
            <a:off x="12240260" y="34688"/>
            <a:ext cx="2936240" cy="6596936"/>
          </a:xfrm>
          <a:custGeom>
            <a:avLst/>
            <a:gdLst/>
            <a:ahLst/>
            <a:cxnLst/>
            <a:rect l="l" t="t" r="r" b="b"/>
            <a:pathLst>
              <a:path w="2936240" h="7010400">
                <a:moveTo>
                  <a:pt x="0" y="7010400"/>
                </a:moveTo>
                <a:lnTo>
                  <a:pt x="2936240" y="7010400"/>
                </a:lnTo>
                <a:lnTo>
                  <a:pt x="2936240" y="0"/>
                </a:lnTo>
                <a:lnTo>
                  <a:pt x="0" y="0"/>
                </a:lnTo>
                <a:lnTo>
                  <a:pt x="0" y="7010400"/>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2" name="object 14"/>
          <p:cNvSpPr/>
          <p:nvPr/>
        </p:nvSpPr>
        <p:spPr>
          <a:xfrm>
            <a:off x="5031472" y="172260"/>
            <a:ext cx="2505710" cy="2799540"/>
          </a:xfrm>
          <a:custGeom>
            <a:avLst/>
            <a:gdLst/>
            <a:ahLst/>
            <a:cxnLst/>
            <a:rect l="l" t="t" r="r" b="b"/>
            <a:pathLst>
              <a:path w="2505709" h="2811779">
                <a:moveTo>
                  <a:pt x="0" y="0"/>
                </a:moveTo>
                <a:lnTo>
                  <a:pt x="2505455" y="0"/>
                </a:lnTo>
                <a:lnTo>
                  <a:pt x="2505455" y="2811779"/>
                </a:lnTo>
                <a:lnTo>
                  <a:pt x="0" y="2811779"/>
                </a:lnTo>
                <a:lnTo>
                  <a:pt x="0" y="0"/>
                </a:lnTo>
                <a:close/>
              </a:path>
            </a:pathLst>
          </a:custGeom>
          <a:solidFill>
            <a:srgbClr val="231F20">
              <a:alpha val="26998"/>
            </a:srgb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675" y="291014"/>
            <a:ext cx="2223778" cy="2486326"/>
          </a:xfrm>
          <a:prstGeom prst="rect">
            <a:avLst/>
          </a:prstGeom>
        </p:spPr>
      </p:pic>
      <p:sp>
        <p:nvSpPr>
          <p:cNvPr id="35" name="object 46"/>
          <p:cNvSpPr txBox="1"/>
          <p:nvPr/>
        </p:nvSpPr>
        <p:spPr>
          <a:xfrm>
            <a:off x="4663315" y="3238199"/>
            <a:ext cx="2910156" cy="987450"/>
          </a:xfrm>
          <a:prstGeom prst="rect">
            <a:avLst/>
          </a:prstGeom>
        </p:spPr>
        <p:txBody>
          <a:bodyPr vert="horz" wrap="square" lIns="0" tIns="12700" rIns="0" bIns="0" rtlCol="0">
            <a:spAutoFit/>
          </a:bodyPr>
          <a:lstStyle/>
          <a:p>
            <a:pPr marL="664845" algn="just">
              <a:lnSpc>
                <a:spcPct val="100000"/>
              </a:lnSpc>
              <a:spcBef>
                <a:spcPts val="100"/>
              </a:spcBef>
            </a:pPr>
            <a:r>
              <a:rPr sz="1200" b="1" spc="-35" dirty="0">
                <a:solidFill>
                  <a:srgbClr val="FFFFFF"/>
                </a:solidFill>
                <a:latin typeface="Times New Roman" panose="02020603050405020304" pitchFamily="18" charset="0"/>
                <a:cs typeface="Times New Roman" panose="02020603050405020304" pitchFamily="18" charset="0"/>
              </a:rPr>
              <a:t>Dr.</a:t>
            </a:r>
            <a:r>
              <a:rPr lang="en-US" sz="1200" b="1" spc="-35" dirty="0">
                <a:solidFill>
                  <a:srgbClr val="FFFFFF"/>
                </a:solidFill>
                <a:latin typeface="Times New Roman" panose="02020603050405020304" pitchFamily="18" charset="0"/>
                <a:cs typeface="Times New Roman" panose="02020603050405020304" pitchFamily="18" charset="0"/>
              </a:rPr>
              <a:t> Mohammad Ahsan </a:t>
            </a:r>
            <a:r>
              <a:rPr lang="en-US" sz="1200" b="1" spc="-35" dirty="0" smtClean="0">
                <a:solidFill>
                  <a:srgbClr val="FFFFFF"/>
                </a:solidFill>
                <a:latin typeface="Times New Roman" panose="02020603050405020304" pitchFamily="18" charset="0"/>
                <a:cs typeface="Times New Roman" panose="02020603050405020304" pitchFamily="18" charset="0"/>
              </a:rPr>
              <a:t>Chishti</a:t>
            </a:r>
          </a:p>
          <a:p>
            <a:pPr marL="12700" marR="5080" indent="635" algn="ctr">
              <a:lnSpc>
                <a:spcPct val="100000"/>
              </a:lnSpc>
              <a:spcBef>
                <a:spcPts val="100"/>
              </a:spcBef>
            </a:pPr>
            <a:r>
              <a:rPr lang="en-US" sz="1200" dirty="0">
                <a:solidFill>
                  <a:srgbClr val="FFFFFF"/>
                </a:solidFill>
                <a:latin typeface="Times New Roman" panose="02020603050405020304" pitchFamily="18" charset="0"/>
                <a:cs typeface="Times New Roman" panose="02020603050405020304" pitchFamily="18" charset="0"/>
              </a:rPr>
              <a:t>Dean, </a:t>
            </a:r>
          </a:p>
          <a:p>
            <a:pPr marL="12700" marR="5080" indent="635" algn="ctr">
              <a:lnSpc>
                <a:spcPct val="100000"/>
              </a:lnSpc>
              <a:spcBef>
                <a:spcPts val="100"/>
              </a:spcBef>
            </a:pPr>
            <a:r>
              <a:rPr lang="en-US" sz="1200" spc="-5" dirty="0" smtClean="0">
                <a:solidFill>
                  <a:srgbClr val="FFFFFF"/>
                </a:solidFill>
                <a:latin typeface="Times New Roman" panose="02020603050405020304" pitchFamily="18" charset="0"/>
                <a:cs typeface="Times New Roman" panose="02020603050405020304" pitchFamily="18" charset="0"/>
              </a:rPr>
              <a:t>      School </a:t>
            </a:r>
            <a:r>
              <a:rPr lang="en-US" sz="1200" spc="-5" dirty="0">
                <a:solidFill>
                  <a:srgbClr val="FFFFFF"/>
                </a:solidFill>
                <a:latin typeface="Times New Roman" panose="02020603050405020304" pitchFamily="18" charset="0"/>
                <a:cs typeface="Times New Roman" panose="02020603050405020304" pitchFamily="18" charset="0"/>
              </a:rPr>
              <a:t>of Engineering &amp;Technology </a:t>
            </a:r>
            <a:endParaRPr lang="en-US" sz="1200" spc="-15" dirty="0">
              <a:solidFill>
                <a:srgbClr val="FFFFFF"/>
              </a:solidFill>
              <a:latin typeface="Times New Roman" panose="02020603050405020304" pitchFamily="18" charset="0"/>
              <a:cs typeface="Times New Roman" panose="02020603050405020304" pitchFamily="18" charset="0"/>
            </a:endParaRPr>
          </a:p>
          <a:p>
            <a:pPr marL="12700" marR="5080" indent="635" algn="ctr">
              <a:lnSpc>
                <a:spcPct val="100000"/>
              </a:lnSpc>
              <a:spcBef>
                <a:spcPts val="100"/>
              </a:spcBef>
            </a:pPr>
            <a:r>
              <a:rPr lang="en-US" sz="1200" spc="-5" dirty="0">
                <a:solidFill>
                  <a:srgbClr val="FFFFFF"/>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664845" algn="just">
              <a:lnSpc>
                <a:spcPct val="100000"/>
              </a:lnSpc>
              <a:spcBef>
                <a:spcPts val="100"/>
              </a:spcBef>
            </a:pPr>
            <a:endParaRPr sz="1200" dirty="0">
              <a:latin typeface="Times New Roman" panose="02020603050405020304" pitchFamily="18" charset="0"/>
              <a:cs typeface="Times New Roman" panose="02020603050405020304" pitchFamily="18" charset="0"/>
            </a:endParaRPr>
          </a:p>
        </p:txBody>
      </p:sp>
      <p:sp>
        <p:nvSpPr>
          <p:cNvPr id="36" name="object 6"/>
          <p:cNvSpPr txBox="1"/>
          <p:nvPr/>
        </p:nvSpPr>
        <p:spPr>
          <a:xfrm>
            <a:off x="12735000" y="4360006"/>
            <a:ext cx="1936750" cy="764312"/>
          </a:xfrm>
          <a:prstGeom prst="rect">
            <a:avLst/>
          </a:prstGeom>
        </p:spPr>
        <p:txBody>
          <a:bodyPr vert="horz" wrap="square" lIns="0" tIns="12700" rIns="0" bIns="0" rtlCol="0">
            <a:spAutoFit/>
          </a:bodyPr>
          <a:lstStyle/>
          <a:p>
            <a:pPr marL="12700">
              <a:lnSpc>
                <a:spcPct val="100000"/>
              </a:lnSpc>
              <a:spcBef>
                <a:spcPts val="100"/>
              </a:spcBef>
            </a:pPr>
            <a:r>
              <a:rPr sz="2400" b="0" spc="50" dirty="0" smtClean="0">
                <a:solidFill>
                  <a:srgbClr val="FFFFFF"/>
                </a:solidFill>
                <a:latin typeface="Times New Roman" panose="02020603050405020304" pitchFamily="18" charset="0"/>
                <a:cs typeface="Times New Roman" panose="02020603050405020304" pitchFamily="18" charset="0"/>
              </a:rPr>
              <a:t>MESSAGE</a:t>
            </a:r>
            <a:endParaRPr lang="en-US" sz="2400" b="0" spc="50" dirty="0" smtClean="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100"/>
              </a:spcBef>
            </a:pPr>
            <a:r>
              <a:rPr sz="2400" b="0" spc="10" dirty="0" smtClean="0">
                <a:solidFill>
                  <a:srgbClr val="FFFFFF"/>
                </a:solidFill>
                <a:latin typeface="Times New Roman" panose="02020603050405020304" pitchFamily="18" charset="0"/>
                <a:cs typeface="Times New Roman" panose="02020603050405020304" pitchFamily="18" charset="0"/>
              </a:rPr>
              <a:t> </a:t>
            </a:r>
            <a:r>
              <a:rPr sz="2400" b="0" spc="60" dirty="0">
                <a:solidFill>
                  <a:srgbClr val="FFFFFF"/>
                </a:solidFill>
                <a:latin typeface="Times New Roman" panose="02020603050405020304" pitchFamily="18" charset="0"/>
                <a:cs typeface="Times New Roman" panose="02020603050405020304" pitchFamily="18" charset="0"/>
              </a:rPr>
              <a:t>FROM</a:t>
            </a:r>
            <a:endParaRPr sz="2400" dirty="0">
              <a:latin typeface="Times New Roman" panose="02020603050405020304" pitchFamily="18" charset="0"/>
              <a:cs typeface="Times New Roman" panose="02020603050405020304" pitchFamily="18" charset="0"/>
            </a:endParaRPr>
          </a:p>
        </p:txBody>
      </p:sp>
      <p:sp>
        <p:nvSpPr>
          <p:cNvPr id="38" name="object 12"/>
          <p:cNvSpPr/>
          <p:nvPr/>
        </p:nvSpPr>
        <p:spPr>
          <a:xfrm flipH="1">
            <a:off x="12351216" y="4432322"/>
            <a:ext cx="90943" cy="687503"/>
          </a:xfrm>
          <a:custGeom>
            <a:avLst/>
            <a:gdLst/>
            <a:ahLst/>
            <a:cxnLst/>
            <a:rect l="l" t="t" r="r" b="b"/>
            <a:pathLst>
              <a:path h="716914">
                <a:moveTo>
                  <a:pt x="0" y="0"/>
                </a:moveTo>
                <a:lnTo>
                  <a:pt x="0" y="716533"/>
                </a:lnTo>
              </a:path>
            </a:pathLst>
          </a:custGeom>
          <a:ln w="60451">
            <a:solidFill>
              <a:srgbClr val="FFFFF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9" name="object 11"/>
          <p:cNvSpPr txBox="1"/>
          <p:nvPr/>
        </p:nvSpPr>
        <p:spPr>
          <a:xfrm>
            <a:off x="5447851" y="5153920"/>
            <a:ext cx="2291713"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FFFF"/>
                </a:solidFill>
                <a:latin typeface="Times New Roman" panose="02020603050405020304" pitchFamily="18" charset="0"/>
                <a:cs typeface="Times New Roman" panose="02020603050405020304" pitchFamily="18" charset="0"/>
              </a:rPr>
              <a:t>DEAN</a:t>
            </a:r>
            <a:endParaRPr sz="3600" dirty="0">
              <a:latin typeface="Times New Roman" panose="02020603050405020304" pitchFamily="18" charset="0"/>
              <a:cs typeface="Times New Roman" panose="02020603050405020304" pitchFamily="18" charset="0"/>
            </a:endParaRPr>
          </a:p>
        </p:txBody>
      </p:sp>
      <p:sp>
        <p:nvSpPr>
          <p:cNvPr id="45" name="object 16"/>
          <p:cNvSpPr/>
          <p:nvPr/>
        </p:nvSpPr>
        <p:spPr>
          <a:xfrm>
            <a:off x="12314812" y="156694"/>
            <a:ext cx="2779770" cy="3006320"/>
          </a:xfrm>
          <a:custGeom>
            <a:avLst/>
            <a:gdLst/>
            <a:ahLst/>
            <a:cxnLst/>
            <a:rect l="l" t="t" r="r" b="b"/>
            <a:pathLst>
              <a:path w="2377440" h="2382520">
                <a:moveTo>
                  <a:pt x="0" y="0"/>
                </a:moveTo>
                <a:lnTo>
                  <a:pt x="2377440" y="0"/>
                </a:lnTo>
                <a:lnTo>
                  <a:pt x="2377440" y="2382012"/>
                </a:lnTo>
                <a:lnTo>
                  <a:pt x="0" y="2382012"/>
                </a:lnTo>
                <a:lnTo>
                  <a:pt x="0" y="0"/>
                </a:lnTo>
                <a:close/>
              </a:path>
            </a:pathLst>
          </a:custGeom>
          <a:solidFill>
            <a:srgbClr val="231F20">
              <a:alpha val="26998"/>
            </a:srgb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28534" y="510133"/>
            <a:ext cx="2377348" cy="2299442"/>
          </a:xfrm>
          <a:prstGeom prst="rect">
            <a:avLst/>
          </a:prstGeom>
        </p:spPr>
      </p:pic>
      <p:sp>
        <p:nvSpPr>
          <p:cNvPr id="53" name="object 44"/>
          <p:cNvSpPr txBox="1"/>
          <p:nvPr/>
        </p:nvSpPr>
        <p:spPr>
          <a:xfrm>
            <a:off x="12162896" y="3411805"/>
            <a:ext cx="3001432" cy="789960"/>
          </a:xfrm>
          <a:prstGeom prst="rect">
            <a:avLst/>
          </a:prstGeom>
        </p:spPr>
        <p:txBody>
          <a:bodyPr vert="horz" wrap="square" lIns="0" tIns="12700" rIns="0" bIns="0" rtlCol="0">
            <a:spAutoFit/>
          </a:bodyPr>
          <a:lstStyle/>
          <a:p>
            <a:pPr marL="12700">
              <a:lnSpc>
                <a:spcPct val="100000"/>
              </a:lnSpc>
              <a:spcBef>
                <a:spcPts val="100"/>
              </a:spcBef>
            </a:pPr>
            <a:r>
              <a:rPr lang="en-US" sz="1200" b="1" spc="-35" dirty="0" smtClean="0">
                <a:solidFill>
                  <a:srgbClr val="FFFFFF"/>
                </a:solidFill>
                <a:latin typeface="Times New Roman" panose="02020603050405020304" pitchFamily="18" charset="0"/>
                <a:cs typeface="Times New Roman" panose="02020603050405020304" pitchFamily="18" charset="0"/>
              </a:rPr>
              <a:t>	Afaq </a:t>
            </a:r>
            <a:r>
              <a:rPr lang="en-US" sz="1200" b="1" spc="-35" dirty="0">
                <a:solidFill>
                  <a:srgbClr val="FFFFFF"/>
                </a:solidFill>
                <a:latin typeface="Times New Roman" panose="02020603050405020304" pitchFamily="18" charset="0"/>
                <a:cs typeface="Times New Roman" panose="02020603050405020304" pitchFamily="18" charset="0"/>
              </a:rPr>
              <a:t>Alam </a:t>
            </a:r>
            <a:r>
              <a:rPr lang="en-US" sz="1200" b="1" spc="-35" dirty="0" smtClean="0">
                <a:solidFill>
                  <a:srgbClr val="FFFFFF"/>
                </a:solidFill>
                <a:latin typeface="Times New Roman" panose="02020603050405020304" pitchFamily="18" charset="0"/>
                <a:cs typeface="Times New Roman" panose="02020603050405020304" pitchFamily="18" charset="0"/>
              </a:rPr>
              <a:t>Khan</a:t>
            </a:r>
          </a:p>
          <a:p>
            <a:pPr marL="12700">
              <a:lnSpc>
                <a:spcPct val="100000"/>
              </a:lnSpc>
              <a:spcBef>
                <a:spcPts val="100"/>
              </a:spcBef>
            </a:pPr>
            <a:r>
              <a:rPr lang="en-US" sz="1200" spc="-5" dirty="0" smtClean="0">
                <a:solidFill>
                  <a:srgbClr val="FFFFFF"/>
                </a:solidFill>
                <a:latin typeface="Times New Roman" panose="02020603050405020304" pitchFamily="18" charset="0"/>
                <a:cs typeface="Times New Roman" panose="02020603050405020304" pitchFamily="18" charset="0"/>
              </a:rPr>
              <a:t>	Head/Coordinator</a:t>
            </a:r>
            <a:r>
              <a:rPr lang="en-US" sz="1200" spc="-5" dirty="0">
                <a:solidFill>
                  <a:srgbClr val="FFFFFF"/>
                </a:solidFill>
                <a:latin typeface="Times New Roman" panose="02020603050405020304" pitchFamily="18" charset="0"/>
                <a:cs typeface="Times New Roman" panose="02020603050405020304" pitchFamily="18" charset="0"/>
              </a:rPr>
              <a:t>,</a:t>
            </a:r>
            <a:r>
              <a:rPr lang="en-US" sz="1200" spc="-70" dirty="0">
                <a:solidFill>
                  <a:srgbClr val="FFFFFF"/>
                </a:solidFill>
                <a:latin typeface="Times New Roman" panose="02020603050405020304" pitchFamily="18" charset="0"/>
                <a:cs typeface="Times New Roman" panose="02020603050405020304" pitchFamily="18" charset="0"/>
              </a:rPr>
              <a:t> </a:t>
            </a:r>
            <a:endParaRPr lang="en-US" sz="1200" spc="-5" dirty="0">
              <a:solidFill>
                <a:srgbClr val="FFFFFF"/>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r>
              <a:rPr lang="en-US" sz="1200" spc="-5" dirty="0">
                <a:solidFill>
                  <a:srgbClr val="FFFFFF"/>
                </a:solidFill>
                <a:latin typeface="Times New Roman" panose="02020603050405020304" pitchFamily="18" charset="0"/>
                <a:cs typeface="Times New Roman" panose="02020603050405020304" pitchFamily="18" charset="0"/>
              </a:rPr>
              <a:t>Department of Information Technology</a:t>
            </a:r>
            <a:endParaRPr lang="en-US" sz="1200" dirty="0">
              <a:latin typeface="Times New Roman" panose="02020603050405020304" pitchFamily="18" charset="0"/>
              <a:cs typeface="Times New Roman" panose="02020603050405020304" pitchFamily="18" charset="0"/>
            </a:endParaRPr>
          </a:p>
          <a:p>
            <a:pPr marL="12700">
              <a:lnSpc>
                <a:spcPct val="100000"/>
              </a:lnSpc>
              <a:spcBef>
                <a:spcPts val="100"/>
              </a:spcBef>
            </a:pPr>
            <a:r>
              <a:rPr lang="en-US" sz="1200" b="1" spc="-35" dirty="0" smtClean="0">
                <a:solidFill>
                  <a:srgbClr val="FFFFFF"/>
                </a:solidFill>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12442159" y="5334683"/>
            <a:ext cx="2923650" cy="892552"/>
          </a:xfrm>
          <a:prstGeom prst="rect">
            <a:avLst/>
          </a:prstGeom>
          <a:no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HEAD</a:t>
            </a:r>
            <a:r>
              <a:rPr lang="en-US" sz="2400" dirty="0" smtClean="0">
                <a:solidFill>
                  <a:schemeClr val="bg1"/>
                </a:solidFill>
                <a:latin typeface="Times New Roman" panose="02020603050405020304" pitchFamily="18" charset="0"/>
                <a:cs typeface="Times New Roman" panose="02020603050405020304" pitchFamily="18" charset="0"/>
              </a:rPr>
              <a:t>/</a:t>
            </a:r>
          </a:p>
          <a:p>
            <a:r>
              <a:rPr lang="en-US" sz="2400" dirty="0" smtClean="0">
                <a:solidFill>
                  <a:schemeClr val="bg1"/>
                </a:solidFill>
                <a:latin typeface="Times New Roman" panose="02020603050405020304" pitchFamily="18" charset="0"/>
                <a:cs typeface="Times New Roman" panose="02020603050405020304" pitchFamily="18" charset="0"/>
              </a:rPr>
              <a:t>COORDINATOR</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837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319795" y="3438605"/>
            <a:ext cx="1028554" cy="320601"/>
          </a:xfrm>
          <a:prstGeom prst="rect">
            <a:avLst/>
          </a:prstGeom>
        </p:spPr>
        <p:txBody>
          <a:bodyPr vert="horz" wrap="square" lIns="0" tIns="12700" rIns="0" bIns="0" rtlCol="0">
            <a:spAutoFit/>
          </a:bodyPr>
          <a:lstStyle/>
          <a:p>
            <a:pPr marL="12700">
              <a:lnSpc>
                <a:spcPct val="100000"/>
              </a:lnSpc>
              <a:spcBef>
                <a:spcPts val="100"/>
              </a:spcBef>
            </a:pPr>
            <a:r>
              <a:rPr sz="2000" b="0" spc="65" dirty="0">
                <a:solidFill>
                  <a:srgbClr val="848688"/>
                </a:solidFill>
                <a:latin typeface="Times New Roman" panose="02020603050405020304" pitchFamily="18" charset="0"/>
                <a:cs typeface="Times New Roman" panose="02020603050405020304" pitchFamily="18" charset="0"/>
              </a:rPr>
              <a:t>ABO</a:t>
            </a:r>
            <a:r>
              <a:rPr sz="2000" b="0" spc="70" dirty="0">
                <a:solidFill>
                  <a:srgbClr val="848688"/>
                </a:solidFill>
                <a:latin typeface="Times New Roman" panose="02020603050405020304" pitchFamily="18" charset="0"/>
                <a:cs typeface="Times New Roman" panose="02020603050405020304" pitchFamily="18" charset="0"/>
              </a:rPr>
              <a:t>U</a:t>
            </a:r>
            <a:r>
              <a:rPr sz="2000" b="0" dirty="0">
                <a:solidFill>
                  <a:srgbClr val="848688"/>
                </a:solidFill>
                <a:latin typeface="Times New Roman" panose="02020603050405020304" pitchFamily="18" charset="0"/>
                <a:cs typeface="Times New Roman" panose="02020603050405020304" pitchFamily="18" charset="0"/>
              </a:rPr>
              <a:t>T</a:t>
            </a:r>
            <a:endParaRPr sz="20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1206886" y="3728443"/>
            <a:ext cx="6268454" cy="474489"/>
          </a:xfrm>
          <a:prstGeom prst="rect">
            <a:avLst/>
          </a:prstGeom>
        </p:spPr>
        <p:txBody>
          <a:bodyPr vert="horz" wrap="square" lIns="0" tIns="12700" rIns="0" bIns="0" rtlCol="0">
            <a:spAutoFit/>
          </a:bodyPr>
          <a:lstStyle/>
          <a:p>
            <a:pPr marL="12700">
              <a:lnSpc>
                <a:spcPct val="100000"/>
              </a:lnSpc>
              <a:spcBef>
                <a:spcPts val="100"/>
              </a:spcBef>
            </a:pPr>
            <a:r>
              <a:rPr lang="en-US" sz="3000" b="1" dirty="0" smtClean="0">
                <a:solidFill>
                  <a:srgbClr val="848688"/>
                </a:solidFill>
                <a:latin typeface="Times New Roman" panose="02020603050405020304" pitchFamily="18" charset="0"/>
                <a:cs typeface="Times New Roman" panose="02020603050405020304" pitchFamily="18" charset="0"/>
              </a:rPr>
              <a:t>Central University of Kashmir</a:t>
            </a:r>
            <a:endParaRPr sz="30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325997" y="4202932"/>
            <a:ext cx="6947883" cy="2967479"/>
          </a:xfrm>
          <a:prstGeom prst="rect">
            <a:avLst/>
          </a:prstGeom>
        </p:spPr>
        <p:txBody>
          <a:bodyPr vert="horz" wrap="square" lIns="0" tIns="12700" rIns="0" bIns="0" rtlCol="0">
            <a:spAutoFit/>
          </a:bodyPr>
          <a:lstStyle/>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It is rightly said that   by Jahangir one of the rulers of the Mughal era that,  </a:t>
            </a:r>
            <a:r>
              <a:rPr lang="en-US" sz="1200" b="1" u="sng" dirty="0">
                <a:solidFill>
                  <a:schemeClr val="tx1">
                    <a:lumMod val="95000"/>
                    <a:lumOff val="5000"/>
                  </a:schemeClr>
                </a:solidFill>
                <a:latin typeface="Times New Roman" panose="02020603050405020304" pitchFamily="18" charset="0"/>
                <a:cs typeface="Times New Roman" panose="02020603050405020304" pitchFamily="18" charset="0"/>
              </a:rPr>
              <a:t>“if there is heaven on earth it is this, it is this, it is this ”</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.The Scenic &amp; the </a:t>
            </a:r>
            <a:r>
              <a:rPr lang="en-US" sz="1200" dirty="0" err="1">
                <a:solidFill>
                  <a:schemeClr val="tx1">
                    <a:lumMod val="95000"/>
                    <a:lumOff val="5000"/>
                  </a:schemeClr>
                </a:solidFill>
                <a:latin typeface="Times New Roman" panose="02020603050405020304" pitchFamily="18" charset="0"/>
                <a:cs typeface="Times New Roman" panose="02020603050405020304" pitchFamily="18" charset="0"/>
              </a:rPr>
              <a:t>screne</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  beauty of this place called “Kashmir” can surely not be expressed  in words. One who has been here can only know what it feels like to be in heaven on earth. People of Kashmir &amp; KASHMIRIYAT  are the things to look out for , here. People , tradition , the hospitality is what KASHMIRIYAT is all about. People &amp; students from all over the world come here to see the culture &amp; traditions that have been passed on since centuries. The People from not Kashmir but from far off places share their culture and tradition. The ambience of the diverse social background means mutual exposure which trains for global careers that have similarly challenging environment</a:t>
            </a:r>
          </a:p>
          <a:p>
            <a:r>
              <a:rPr lang="en-US" sz="1200" dirty="0" smtClean="0">
                <a:solidFill>
                  <a:schemeClr val="tx1">
                    <a:lumMod val="95000"/>
                    <a:lumOff val="5000"/>
                  </a:schemeClr>
                </a:solidFill>
                <a:latin typeface="Times New Roman" panose="02020603050405020304" pitchFamily="18" charset="0"/>
                <a:cs typeface="Times New Roman" panose="02020603050405020304" pitchFamily="18" charset="0"/>
              </a:rPr>
              <a:t>Central </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University of Kashmir (formerly known as the Central University of Jammu and Kashmir) was established in March 2009 with the appointment and joining of Prof. Abdul Wahid Qureshi , a noted academician and the former Vice Chancellor of University of Kashmir, as the First Vice Chancellor. </a:t>
            </a:r>
          </a:p>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 Transit Campus of the University was setup at Sonwar in August, 2010.</a:t>
            </a:r>
          </a:p>
          <a:p>
            <a:r>
              <a:rPr lang="en-IN" sz="1200" b="0" i="0" dirty="0">
                <a:solidFill>
                  <a:schemeClr val="tx1">
                    <a:lumMod val="95000"/>
                    <a:lumOff val="5000"/>
                  </a:schemeClr>
                </a:solidFill>
                <a:effectLst/>
                <a:latin typeface="Times New Roman" panose="02020603050405020304" pitchFamily="18" charset="0"/>
                <a:cs typeface="Times New Roman" panose="02020603050405020304" pitchFamily="18" charset="0"/>
              </a:rPr>
              <a:t> It currently operates from four campuses: Green Campus. Administrative Campus at Duderhama,  Nunar campus, Science Campus at Old Hospital, and Main Campus at Tulmulla</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 .</a:t>
            </a:r>
          </a:p>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The main campus is setup in the picturesque view of the Harmukh mountain, giving the students a peaceful, lively and a serene environment to achieve fineness in the fields they work in</a:t>
            </a:r>
            <a:r>
              <a:rPr lang="en-US" sz="1200"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1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object 12"/>
          <p:cNvSpPr txBox="1"/>
          <p:nvPr/>
        </p:nvSpPr>
        <p:spPr>
          <a:xfrm>
            <a:off x="291785" y="7526025"/>
            <a:ext cx="1794510" cy="160300"/>
          </a:xfrm>
          <a:prstGeom prst="rect">
            <a:avLst/>
          </a:prstGeom>
        </p:spPr>
        <p:txBody>
          <a:bodyPr vert="horz" wrap="square" lIns="0" tIns="21590" rIns="0" bIns="0" rtlCol="0">
            <a:spAutoFit/>
          </a:bodyPr>
          <a:lstStyle/>
          <a:p>
            <a:pPr marL="12700">
              <a:spcBef>
                <a:spcPts val="170"/>
              </a:spcBef>
            </a:pPr>
            <a:r>
              <a:rPr lang="en-IN" sz="900" b="1" dirty="0">
                <a:solidFill>
                  <a:srgbClr val="002060"/>
                </a:solidFill>
                <a:latin typeface="Times New Roman" panose="02020603050405020304" pitchFamily="18" charset="0"/>
                <a:cs typeface="Times New Roman" panose="02020603050405020304" pitchFamily="18" charset="0"/>
              </a:rPr>
              <a:t>8</a:t>
            </a:r>
            <a:r>
              <a:rPr lang="en-IN" sz="900" b="1" dirty="0" smtClean="0">
                <a:solidFill>
                  <a:srgbClr val="002060"/>
                </a:solidFill>
                <a:latin typeface="Times New Roman" panose="02020603050405020304" pitchFamily="18" charset="0"/>
                <a:cs typeface="Times New Roman" panose="02020603050405020304" pitchFamily="18" charset="0"/>
              </a:rPr>
              <a:t>|</a:t>
            </a:r>
            <a:r>
              <a:rPr lang="en-IN" sz="900" b="0" dirty="0" smtClean="0">
                <a:solidFill>
                  <a:srgbClr val="002060"/>
                </a:solidFill>
                <a:latin typeface="Times New Roman" panose="02020603050405020304" pitchFamily="18" charset="0"/>
                <a:cs typeface="Times New Roman" panose="02020603050405020304" pitchFamily="18" charset="0"/>
              </a:rPr>
              <a:t> </a:t>
            </a:r>
            <a:r>
              <a:rPr lang="en-IN" sz="900" spc="-10" dirty="0">
                <a:solidFill>
                  <a:srgbClr val="002060"/>
                </a:solidFill>
                <a:latin typeface="Times New Roman" panose="02020603050405020304" pitchFamily="18" charset="0"/>
                <a:cs typeface="Times New Roman" panose="02020603050405020304" pitchFamily="18" charset="0"/>
              </a:rPr>
              <a:t>B.Tech CSE</a:t>
            </a:r>
            <a:endParaRPr lang="en-IN" sz="900" dirty="0">
              <a:solidFill>
                <a:srgbClr val="002060"/>
              </a:solidFill>
              <a:latin typeface="Times New Roman" panose="02020603050405020304" pitchFamily="18" charset="0"/>
              <a:cs typeface="Times New Roman" panose="02020603050405020304" pitchFamily="18" charset="0"/>
            </a:endParaRPr>
          </a:p>
        </p:txBody>
      </p:sp>
      <p:sp>
        <p:nvSpPr>
          <p:cNvPr id="13" name="object 13"/>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lang="en-IN" sz="900" b="1" spc="-85" dirty="0">
                <a:solidFill>
                  <a:srgbClr val="002060"/>
                </a:solidFill>
                <a:latin typeface="Times New Roman" panose="02020603050405020304" pitchFamily="18" charset="0"/>
                <a:cs typeface="Times New Roman" panose="02020603050405020304" pitchFamily="18" charset="0"/>
              </a:rPr>
              <a:t>9</a:t>
            </a:r>
            <a:endParaRPr sz="900" dirty="0">
              <a:solidFill>
                <a:srgbClr val="00206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206277" y="7572342"/>
            <a:ext cx="11201400" cy="163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Rectangle 17"/>
          <p:cNvSpPr/>
          <p:nvPr/>
        </p:nvSpPr>
        <p:spPr>
          <a:xfrm>
            <a:off x="15002628"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7846" y="3382864"/>
            <a:ext cx="1189040" cy="794422"/>
          </a:xfrm>
          <a:prstGeom prst="rec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16850" y="1219200"/>
            <a:ext cx="6880978" cy="830997"/>
          </a:xfrm>
          <a:prstGeom prst="rect">
            <a:avLst/>
          </a:prstGeom>
          <a:noFill/>
        </p:spPr>
        <p:txBody>
          <a:bodyPr wrap="square" rtlCol="0">
            <a:spAutoFit/>
          </a:bodyPr>
          <a:lstStyle/>
          <a:p>
            <a:r>
              <a:rPr lang="en-US" sz="12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1200" dirty="0"/>
          </a:p>
          <a:p>
            <a:endParaRPr lang="en-US" sz="1200" dirty="0"/>
          </a:p>
          <a:p>
            <a:endParaRPr lang="en-US" sz="1200" dirty="0"/>
          </a:p>
        </p:txBody>
      </p:sp>
      <p:pic>
        <p:nvPicPr>
          <p:cNvPr id="19" name="Picture 18">
            <a:extLst>
              <a:ext uri="{FF2B5EF4-FFF2-40B4-BE49-F238E27FC236}">
                <a16:creationId xmlns:a16="http://schemas.microsoft.com/office/drawing/2014/main" id="{8AAE9C01-8C9C-4192-AD75-32AA0F49D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 y="11672"/>
            <a:ext cx="7587931" cy="3371192"/>
          </a:xfrm>
          <a:prstGeom prst="rect">
            <a:avLst/>
          </a:prstGeom>
        </p:spPr>
      </p:pic>
      <p:sp>
        <p:nvSpPr>
          <p:cNvPr id="14" name="TextBox 13"/>
          <p:cNvSpPr txBox="1"/>
          <p:nvPr/>
        </p:nvSpPr>
        <p:spPr>
          <a:xfrm>
            <a:off x="7897393" y="4062085"/>
            <a:ext cx="6936632" cy="1754326"/>
          </a:xfrm>
          <a:prstGeom prst="rect">
            <a:avLst/>
          </a:prstGeom>
          <a:noFill/>
        </p:spPr>
        <p:txBody>
          <a:bodyPr wrap="square" rtlCol="0">
            <a:spAutoFit/>
          </a:bodyPr>
          <a:lstStyle/>
          <a:p>
            <a:pPr algn="just"/>
            <a:r>
              <a:rPr lang="en-IN" sz="1200" dirty="0" smtClean="0">
                <a:solidFill>
                  <a:schemeClr val="tx1">
                    <a:lumMod val="95000"/>
                    <a:lumOff val="5000"/>
                  </a:schemeClr>
                </a:solidFill>
                <a:latin typeface="Times New Roman" panose="02020603050405020304" pitchFamily="18" charset="0"/>
                <a:cs typeface="Times New Roman" panose="02020603050405020304" pitchFamily="18" charset="0"/>
              </a:rPr>
              <a:t>Students </a:t>
            </a:r>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are offered 'A' Grade facilities of library, internet, cafeteria, health club, hostel and </a:t>
            </a:r>
            <a:r>
              <a:rPr lang="en-IN" sz="1200" dirty="0" smtClean="0">
                <a:solidFill>
                  <a:schemeClr val="tx1">
                    <a:lumMod val="95000"/>
                    <a:lumOff val="5000"/>
                  </a:schemeClr>
                </a:solidFill>
                <a:latin typeface="Times New Roman" panose="02020603050405020304" pitchFamily="18" charset="0"/>
                <a:cs typeface="Times New Roman" panose="02020603050405020304" pitchFamily="18" charset="0"/>
              </a:rPr>
              <a:t>transport </a:t>
            </a:r>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services and assured scholarship to all the admitted research scholars.</a:t>
            </a:r>
          </a:p>
          <a:p>
            <a:pPr algn="just"/>
            <a:r>
              <a:rPr lang="en-IN" sz="1200" dirty="0" smtClean="0">
                <a:solidFill>
                  <a:schemeClr val="tx1">
                    <a:lumMod val="95000"/>
                    <a:lumOff val="5000"/>
                  </a:schemeClr>
                </a:solidFill>
                <a:latin typeface="Times New Roman" panose="02020603050405020304" pitchFamily="18" charset="0"/>
                <a:cs typeface="Times New Roman" panose="02020603050405020304" pitchFamily="18" charset="0"/>
              </a:rPr>
              <a:t>Campus </a:t>
            </a:r>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is developed on the modern design with features of green campus and energy efficient buildings. Provision for future expansion and space economy are the integral components of the plan.</a:t>
            </a:r>
          </a:p>
          <a:p>
            <a:pPr algn="just"/>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Campuses are well equipped with an Integrated Security/Surveillance System using latest technological tools like Smart Cards (biometric), Electronic Intrusion Detection Systems, CCTV etc.</a:t>
            </a:r>
          </a:p>
          <a:p>
            <a:pPr algn="just"/>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Quality education is provided in the fields of : Engineering and Technology, Social Sciences , Business studies, Legal Studies, Media Studies, Physical chemical sciences , Life sciences, Education ,Languages.</a:t>
            </a:r>
          </a:p>
          <a:p>
            <a:endParaRPr lang="en-US" sz="1200" dirty="0"/>
          </a:p>
        </p:txBody>
      </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r="28401"/>
          <a:stretch/>
        </p:blipFill>
        <p:spPr>
          <a:xfrm rot="5400000">
            <a:off x="12389235" y="-1011852"/>
            <a:ext cx="1763739" cy="3810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9330"/>
          <a:stretch/>
        </p:blipFill>
        <p:spPr>
          <a:xfrm>
            <a:off x="11626850" y="5650227"/>
            <a:ext cx="3549650" cy="1775413"/>
          </a:xfrm>
          <a:prstGeom prst="roundRect">
            <a:avLst>
              <a:gd name="adj" fmla="val 8594"/>
            </a:avLst>
          </a:prstGeom>
          <a:solidFill>
            <a:srgbClr val="FFFFFF">
              <a:shade val="85000"/>
            </a:srgbClr>
          </a:solidFill>
          <a:ln>
            <a:noFill/>
          </a:ln>
          <a:effectLst/>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65710" y="1829457"/>
            <a:ext cx="3792292" cy="1973536"/>
          </a:xfrm>
          <a:prstGeom prst="roundRect">
            <a:avLst>
              <a:gd name="adj" fmla="val 8594"/>
            </a:avLst>
          </a:prstGeom>
          <a:solidFill>
            <a:srgbClr val="FFFFFF">
              <a:shade val="85000"/>
            </a:srgbClr>
          </a:solidFill>
          <a:ln>
            <a:noFill/>
          </a:ln>
          <a:effectLst/>
        </p:spPr>
      </p:pic>
      <p:pic>
        <p:nvPicPr>
          <p:cNvPr id="25" name="Picture 24"/>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904732" y="5650228"/>
            <a:ext cx="3460977" cy="1775412"/>
          </a:xfrm>
          <a:prstGeom prst="roundRect">
            <a:avLst>
              <a:gd name="adj" fmla="val 8594"/>
            </a:avLst>
          </a:prstGeom>
          <a:solidFill>
            <a:srgbClr val="FFFFFF">
              <a:shade val="85000"/>
            </a:srgbClr>
          </a:solidFill>
          <a:ln>
            <a:noFill/>
          </a:ln>
          <a:effectLst/>
        </p:spPr>
      </p:pic>
      <p:pic>
        <p:nvPicPr>
          <p:cNvPr id="15" name="Picture 14"/>
          <p:cNvPicPr>
            <a:picLocks noChangeAspect="1"/>
          </p:cNvPicPr>
          <p:nvPr/>
        </p:nvPicPr>
        <p:blipFill>
          <a:blip r:embed="rId9"/>
          <a:stretch>
            <a:fillRect/>
          </a:stretch>
        </p:blipFill>
        <p:spPr>
          <a:xfrm>
            <a:off x="7698285" y="11671"/>
            <a:ext cx="3548859" cy="3791321"/>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88249" y="13252"/>
            <a:ext cx="1102409" cy="1148045"/>
          </a:xfrm>
          <a:custGeom>
            <a:avLst/>
            <a:gdLst/>
            <a:ahLst/>
            <a:cxnLst/>
            <a:rect l="l" t="t" r="r" b="b"/>
            <a:pathLst>
              <a:path w="901700" h="901700">
                <a:moveTo>
                  <a:pt x="0" y="901700"/>
                </a:moveTo>
                <a:lnTo>
                  <a:pt x="901700" y="901700"/>
                </a:lnTo>
                <a:lnTo>
                  <a:pt x="901700" y="0"/>
                </a:lnTo>
                <a:lnTo>
                  <a:pt x="0" y="0"/>
                </a:lnTo>
                <a:lnTo>
                  <a:pt x="0" y="901700"/>
                </a:lnTo>
                <a:close/>
              </a:path>
            </a:pathLst>
          </a:custGeom>
          <a:solidFill>
            <a:schemeClr val="tx2">
              <a:lumMod val="75000"/>
            </a:scheme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1416050" y="3576618"/>
            <a:ext cx="977918" cy="628377"/>
          </a:xfrm>
          <a:prstGeom prst="rect">
            <a:avLst/>
          </a:prstGeom>
        </p:spPr>
        <p:txBody>
          <a:bodyPr vert="horz" wrap="square" lIns="0" tIns="12700" rIns="0" bIns="0" rtlCol="0">
            <a:spAutoFit/>
          </a:bodyPr>
          <a:lstStyle/>
          <a:p>
            <a:pPr marL="12700">
              <a:lnSpc>
                <a:spcPct val="100000"/>
              </a:lnSpc>
              <a:spcBef>
                <a:spcPts val="100"/>
              </a:spcBef>
            </a:pPr>
            <a:r>
              <a:rPr lang="en-US" sz="2000" spc="65" dirty="0" smtClean="0">
                <a:latin typeface="Times New Roman" panose="02020603050405020304" pitchFamily="18" charset="0"/>
                <a:cs typeface="Times New Roman" panose="02020603050405020304" pitchFamily="18" charset="0"/>
              </a:rPr>
              <a:t> </a:t>
            </a:r>
            <a:r>
              <a:rPr sz="2000" spc="65" dirty="0" smtClean="0">
                <a:latin typeface="Times New Roman" panose="02020603050405020304" pitchFamily="18" charset="0"/>
                <a:cs typeface="Times New Roman" panose="02020603050405020304" pitchFamily="18" charset="0"/>
              </a:rPr>
              <a:t>ABO</a:t>
            </a:r>
            <a:r>
              <a:rPr sz="2000" spc="70" dirty="0" smtClean="0">
                <a:latin typeface="Times New Roman" panose="02020603050405020304" pitchFamily="18" charset="0"/>
                <a:cs typeface="Times New Roman" panose="02020603050405020304" pitchFamily="18" charset="0"/>
              </a:rPr>
              <a:t>U</a:t>
            </a:r>
            <a:r>
              <a:rPr sz="2000" dirty="0" smtClean="0">
                <a:latin typeface="Times New Roman" panose="02020603050405020304" pitchFamily="18" charset="0"/>
                <a:cs typeface="Times New Roman" panose="02020603050405020304" pitchFamily="18" charset="0"/>
              </a:rPr>
              <a:t>T</a:t>
            </a:r>
            <a:endParaRPr sz="2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1217243" y="4104552"/>
            <a:ext cx="6184899" cy="320601"/>
          </a:xfrm>
          <a:prstGeom prst="rect">
            <a:avLst/>
          </a:prstGeom>
        </p:spPr>
        <p:txBody>
          <a:bodyPr vert="horz" wrap="square" lIns="0" tIns="12700" rIns="0" bIns="0" rtlCol="0">
            <a:spAutoFit/>
          </a:bodyPr>
          <a:lstStyle/>
          <a:p>
            <a:pPr marL="12700">
              <a:lnSpc>
                <a:spcPct val="100000"/>
              </a:lnSpc>
              <a:spcBef>
                <a:spcPts val="100"/>
              </a:spcBef>
            </a:pPr>
            <a:r>
              <a:rPr lang="en-US" sz="2000" b="1" dirty="0" smtClean="0">
                <a:solidFill>
                  <a:srgbClr val="848688"/>
                </a:solidFill>
                <a:latin typeface="Times New Roman" panose="02020603050405020304" pitchFamily="18" charset="0"/>
                <a:cs typeface="Times New Roman" panose="02020603050405020304" pitchFamily="18" charset="0"/>
              </a:rPr>
              <a:t>   SCHOOL </a:t>
            </a:r>
            <a:r>
              <a:rPr lang="en-US" sz="2000" b="1" dirty="0">
                <a:solidFill>
                  <a:srgbClr val="848688"/>
                </a:solidFill>
                <a:latin typeface="Times New Roman" panose="02020603050405020304" pitchFamily="18" charset="0"/>
                <a:cs typeface="Times New Roman" panose="02020603050405020304" pitchFamily="18" charset="0"/>
              </a:rPr>
              <a:t>OF ENGINEERING &amp; TECHNOLOGY</a:t>
            </a:r>
            <a:endParaRPr sz="20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411767" y="4664119"/>
            <a:ext cx="6784232" cy="2333972"/>
          </a:xfrm>
          <a:prstGeom prst="rect">
            <a:avLst/>
          </a:prstGeom>
        </p:spPr>
        <p:txBody>
          <a:bodyPr vert="horz" wrap="square" lIns="0" tIns="12700" rIns="0" bIns="0" rtlCol="0">
            <a:spAutoFit/>
          </a:bodyPr>
          <a:lstStyle/>
          <a:p>
            <a:pPr marL="12700" marR="5080" indent="514350" algn="just">
              <a:lnSpc>
                <a:spcPct val="100000"/>
              </a:lnSpc>
              <a:spcBef>
                <a:spcPts val="100"/>
              </a:spcBef>
            </a:pPr>
            <a:r>
              <a:rPr lang="en-US" sz="1200" dirty="0">
                <a:latin typeface="Times New Roman" panose="02020603050405020304" pitchFamily="18" charset="0"/>
                <a:cs typeface="Times New Roman" panose="02020603050405020304" pitchFamily="18" charset="0"/>
              </a:rPr>
              <a:t>The Department of Information Technology is a flagship department under the School of Engineering and Technology. Having an up-to-date curriculum, well trained faculty and an excellent infrastructure, the Department is committed to develop highly skilled Information Technology (IT) professionals, capable of meeting the ever-changing and increasing needs of the IT industry. The faculty has a very good profile with a </a:t>
            </a:r>
            <a:r>
              <a:rPr lang="en-US" sz="1200" dirty="0" smtClean="0">
                <a:latin typeface="Times New Roman" panose="02020603050405020304" pitchFamily="18" charset="0"/>
                <a:cs typeface="Times New Roman" panose="02020603050405020304" pitchFamily="18" charset="0"/>
              </a:rPr>
              <a:t>number of </a:t>
            </a:r>
            <a:r>
              <a:rPr lang="en-US" sz="1200" dirty="0">
                <a:latin typeface="Times New Roman" panose="02020603050405020304" pitchFamily="18" charset="0"/>
                <a:cs typeface="Times New Roman" panose="02020603050405020304" pitchFamily="18" charset="0"/>
              </a:rPr>
              <a:t>publications and patents. Presently existing only as a teaching department, the University has plans to make to it a teaching-cum-research department in near future</a:t>
            </a:r>
            <a:r>
              <a:rPr lang="en-US" sz="1400"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 Department is presently offering a 2 year Post-Graduate programmed leading to the degree of M. Tech. in Information Technology in addition to B. Tech. in Computer Science &amp; Engineering (CSE) which is a 4 year degree programme. Striving hard for excellence, the Department plans to diversify and expand its activities in the years to come.</a:t>
            </a:r>
          </a:p>
          <a:p>
            <a:r>
              <a:rPr lang="en-US" sz="1200" dirty="0">
                <a:latin typeface="Times New Roman" panose="02020603050405020304" pitchFamily="18" charset="0"/>
                <a:cs typeface="Times New Roman" panose="02020603050405020304" pitchFamily="18" charset="0"/>
              </a:rPr>
              <a:t>The school of Engineering and Technology has the support of ITSS , well equipped labs for the same .</a:t>
            </a:r>
          </a:p>
          <a:p>
            <a:pPr marL="12700" marR="5080" indent="514350">
              <a:lnSpc>
                <a:spcPct val="100000"/>
              </a:lnSpc>
              <a:spcBef>
                <a:spcPts val="100"/>
              </a:spcBef>
            </a:pPr>
            <a:endParaRPr sz="10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291785" y="7526025"/>
            <a:ext cx="1794510" cy="160300"/>
          </a:xfrm>
          <a:prstGeom prst="rect">
            <a:avLst/>
          </a:prstGeom>
        </p:spPr>
        <p:txBody>
          <a:bodyPr vert="horz" wrap="square" lIns="0" tIns="21590" rIns="0" bIns="0" rtlCol="0">
            <a:spAutoFit/>
          </a:bodyPr>
          <a:lstStyle/>
          <a:p>
            <a:pPr marL="12700">
              <a:spcBef>
                <a:spcPts val="170"/>
              </a:spcBef>
            </a:pPr>
            <a:r>
              <a:rPr lang="en-IN" sz="900" b="1" dirty="0" smtClean="0">
                <a:solidFill>
                  <a:srgbClr val="002060"/>
                </a:solidFill>
                <a:latin typeface="Times New Roman" panose="02020603050405020304" pitchFamily="18" charset="0"/>
                <a:cs typeface="Times New Roman" panose="02020603050405020304" pitchFamily="18" charset="0"/>
              </a:rPr>
              <a:t>10|</a:t>
            </a:r>
            <a:r>
              <a:rPr lang="en-IN" sz="900" b="0" dirty="0" smtClean="0">
                <a:solidFill>
                  <a:srgbClr val="002060"/>
                </a:solidFill>
                <a:latin typeface="Times New Roman" panose="02020603050405020304" pitchFamily="18" charset="0"/>
                <a:cs typeface="Times New Roman" panose="02020603050405020304" pitchFamily="18" charset="0"/>
              </a:rPr>
              <a:t> </a:t>
            </a:r>
            <a:r>
              <a:rPr lang="en-IN" sz="900" spc="-10" dirty="0">
                <a:solidFill>
                  <a:srgbClr val="002060"/>
                </a:solidFill>
                <a:latin typeface="Times New Roman" panose="02020603050405020304" pitchFamily="18" charset="0"/>
                <a:cs typeface="Times New Roman" panose="02020603050405020304" pitchFamily="18" charset="0"/>
              </a:rPr>
              <a:t>B.Tech CSE</a:t>
            </a:r>
            <a:endParaRPr lang="en-IN" sz="900" dirty="0">
              <a:solidFill>
                <a:srgbClr val="002060"/>
              </a:solidFill>
              <a:latin typeface="Times New Roman" panose="02020603050405020304" pitchFamily="18" charset="0"/>
              <a:cs typeface="Times New Roman" panose="02020603050405020304" pitchFamily="18" charset="0"/>
            </a:endParaRPr>
          </a:p>
        </p:txBody>
      </p:sp>
      <p:sp>
        <p:nvSpPr>
          <p:cNvPr id="13" name="object 13"/>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lang="en-IN" sz="900" b="1" spc="-85" dirty="0" smtClean="0">
                <a:solidFill>
                  <a:srgbClr val="002060"/>
                </a:solidFill>
                <a:latin typeface="Times New Roman" panose="02020603050405020304" pitchFamily="18" charset="0"/>
                <a:cs typeface="Times New Roman" panose="02020603050405020304" pitchFamily="18" charset="0"/>
              </a:rPr>
              <a:t>11</a:t>
            </a:r>
            <a:endParaRPr sz="900" dirty="0">
              <a:solidFill>
                <a:srgbClr val="00206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206277" y="7572342"/>
            <a:ext cx="11201400" cy="163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Rectangle 17"/>
          <p:cNvSpPr/>
          <p:nvPr/>
        </p:nvSpPr>
        <p:spPr>
          <a:xfrm>
            <a:off x="15002628"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0AE8E8AC-2817-44EE-95CA-BDBC55727A33}"/>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89" y="6925"/>
            <a:ext cx="7566127" cy="3670376"/>
          </a:xfrm>
          <a:prstGeom prst="rect">
            <a:avLst/>
          </a:prstGeom>
        </p:spPr>
      </p:pic>
      <p:sp>
        <p:nvSpPr>
          <p:cNvPr id="6" name="Rectangle 5"/>
          <p:cNvSpPr/>
          <p:nvPr/>
        </p:nvSpPr>
        <p:spPr>
          <a:xfrm>
            <a:off x="17846" y="3677302"/>
            <a:ext cx="1189040" cy="986817"/>
          </a:xfrm>
          <a:prstGeom prst="rec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14"/>
          <p:cNvSpPr txBox="1"/>
          <p:nvPr/>
        </p:nvSpPr>
        <p:spPr>
          <a:xfrm>
            <a:off x="7986896" y="1524590"/>
            <a:ext cx="6859905" cy="1515800"/>
          </a:xfrm>
          <a:prstGeom prst="rect">
            <a:avLst/>
          </a:prstGeom>
        </p:spPr>
        <p:txBody>
          <a:bodyPr vert="horz" wrap="square" lIns="0" tIns="12700" rIns="0" bIns="0" rtlCol="0">
            <a:spAutoFit/>
          </a:bodyPr>
          <a:lstStyle/>
          <a:p>
            <a:pPr marL="12700">
              <a:spcBef>
                <a:spcPts val="100"/>
              </a:spcBef>
            </a:pPr>
            <a:r>
              <a:rPr lang="en-US" sz="1200" dirty="0">
                <a:latin typeface="Times New Roman" panose="02020603050405020304" pitchFamily="18" charset="0"/>
                <a:cs typeface="Times New Roman" panose="02020603050405020304" pitchFamily="18" charset="0"/>
              </a:rPr>
              <a:t> The Department is presently offering a B. Tech. in Computer Science &amp; Engineering (CSE) which is a 4 year degree programme. Striving hard for excellence, the Department plans to diversify and expand its activities in the years to come .</a:t>
            </a:r>
          </a:p>
          <a:p>
            <a:pPr marL="12700">
              <a:spcBef>
                <a:spcPts val="100"/>
              </a:spcBef>
            </a:pPr>
            <a:r>
              <a:rPr lang="en-IN" sz="1200" dirty="0">
                <a:latin typeface="Times New Roman" panose="02020603050405020304" pitchFamily="18" charset="0"/>
                <a:cs typeface="Times New Roman" panose="02020603050405020304" pitchFamily="18" charset="0"/>
              </a:rPr>
              <a:t>The</a:t>
            </a:r>
            <a:r>
              <a:rPr lang="en-IN" sz="1200" spc="204"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programme</a:t>
            </a:r>
            <a:r>
              <a:rPr lang="en-IN" sz="1200" spc="204"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is</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aimed</a:t>
            </a:r>
            <a:r>
              <a:rPr lang="en-IN" sz="1200" spc="21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at</a:t>
            </a:r>
            <a:r>
              <a:rPr lang="en-IN" sz="1200" spc="204"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fulfilling</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ever</a:t>
            </a:r>
            <a:r>
              <a:rPr lang="en-IN" sz="1200" spc="21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increasing</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demand</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of</a:t>
            </a:r>
            <a:r>
              <a:rPr lang="en-IN" sz="1200" spc="204"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trained</a:t>
            </a:r>
            <a:r>
              <a:rPr lang="en-IN" sz="1200" spc="21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computer science professionals</a:t>
            </a:r>
            <a:r>
              <a:rPr lang="en-IN" sz="1200" spc="-4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in</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35"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industry.</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35"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students</a:t>
            </a:r>
            <a:r>
              <a:rPr lang="en-IN" sz="1200" spc="-35"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in</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this</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course</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receive</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rigorous</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training</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to</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face</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3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challenges  of </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today’s</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competitive</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world.</a:t>
            </a:r>
            <a:r>
              <a:rPr lang="en-IN" sz="1200" spc="-5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course</a:t>
            </a:r>
            <a:r>
              <a:rPr lang="en-IN" sz="1200" spc="-5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is</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updated</a:t>
            </a:r>
            <a:r>
              <a:rPr lang="en-IN" sz="1200" spc="-5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from</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time</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to</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time</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to</a:t>
            </a:r>
            <a:r>
              <a:rPr lang="en-IN" sz="1200" spc="-45"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keep</a:t>
            </a:r>
            <a:r>
              <a:rPr lang="en-IN" sz="1200" spc="-5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up</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with</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ever</a:t>
            </a:r>
            <a:r>
              <a:rPr lang="en-IN" sz="1200" spc="-5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evolving IT </a:t>
            </a:r>
            <a:r>
              <a:rPr lang="en-IN" sz="1200" spc="-5" dirty="0">
                <a:latin typeface="Times New Roman" panose="02020603050405020304" pitchFamily="18" charset="0"/>
                <a:cs typeface="Times New Roman" panose="02020603050405020304" pitchFamily="18" charset="0"/>
              </a:rPr>
              <a:t>sector. </a:t>
            </a:r>
            <a:r>
              <a:rPr lang="en-IN" sz="1200" dirty="0">
                <a:latin typeface="Times New Roman" panose="02020603050405020304" pitchFamily="18" charset="0"/>
                <a:cs typeface="Times New Roman" panose="02020603050405020304" pitchFamily="18" charset="0"/>
              </a:rPr>
              <a:t>Emphasis </a:t>
            </a:r>
            <a:r>
              <a:rPr lang="en-IN" sz="1200" spc="-5" dirty="0">
                <a:latin typeface="Times New Roman" panose="02020603050405020304" pitchFamily="18" charset="0"/>
                <a:cs typeface="Times New Roman" panose="02020603050405020304" pitchFamily="18" charset="0"/>
              </a:rPr>
              <a:t>is laid </a:t>
            </a:r>
            <a:r>
              <a:rPr lang="en-IN" sz="1200" dirty="0">
                <a:latin typeface="Times New Roman" panose="02020603050405020304" pitchFamily="18" charset="0"/>
                <a:cs typeface="Times New Roman" panose="02020603050405020304" pitchFamily="18" charset="0"/>
              </a:rPr>
              <a:t>not only on the theoretical concepts but also on practical experience  and </a:t>
            </a:r>
            <a:r>
              <a:rPr lang="en-IN" sz="1200" spc="-5" dirty="0">
                <a:latin typeface="Times New Roman" panose="02020603050405020304" pitchFamily="18" charset="0"/>
                <a:cs typeface="Times New Roman" panose="02020603050405020304" pitchFamily="18" charset="0"/>
              </a:rPr>
              <a:t>industry</a:t>
            </a:r>
            <a:r>
              <a:rPr lang="en-IN" sz="1200" spc="-1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interaction.</a:t>
            </a:r>
            <a:endParaRPr lang="en-IN" sz="12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200" dirty="0">
              <a:latin typeface="Times New Roman" panose="02020603050405020304" pitchFamily="18" charset="0"/>
              <a:cs typeface="Times New Roman" panose="02020603050405020304" pitchFamily="18" charset="0"/>
            </a:endParaRPr>
          </a:p>
        </p:txBody>
      </p:sp>
      <p:sp>
        <p:nvSpPr>
          <p:cNvPr id="20" name="object 11"/>
          <p:cNvSpPr txBox="1"/>
          <p:nvPr/>
        </p:nvSpPr>
        <p:spPr>
          <a:xfrm>
            <a:off x="8705291" y="614000"/>
            <a:ext cx="5335270" cy="330200"/>
          </a:xfrm>
          <a:prstGeom prst="rect">
            <a:avLst/>
          </a:prstGeom>
        </p:spPr>
        <p:txBody>
          <a:bodyPr vert="horz" wrap="square" lIns="0" tIns="12700" rIns="0" bIns="0" rtlCol="0">
            <a:spAutoFit/>
          </a:bodyPr>
          <a:lstStyle/>
          <a:p>
            <a:pPr marL="12700">
              <a:lnSpc>
                <a:spcPct val="100000"/>
              </a:lnSpc>
              <a:spcBef>
                <a:spcPts val="100"/>
              </a:spcBef>
            </a:pPr>
            <a:r>
              <a:rPr lang="en-US" sz="2000" b="1" dirty="0">
                <a:solidFill>
                  <a:srgbClr val="848688"/>
                </a:solidFill>
                <a:latin typeface="Times New Roman" panose="02020603050405020304" pitchFamily="18" charset="0"/>
                <a:cs typeface="Times New Roman" panose="02020603050405020304" pitchFamily="18" charset="0"/>
              </a:rPr>
              <a:t>B.Tech CSE</a:t>
            </a:r>
            <a:r>
              <a:rPr sz="2000" b="1" spc="-90" dirty="0">
                <a:solidFill>
                  <a:srgbClr val="848688"/>
                </a:solidFill>
                <a:latin typeface="Times New Roman" panose="02020603050405020304" pitchFamily="18" charset="0"/>
                <a:cs typeface="Times New Roman" panose="02020603050405020304" pitchFamily="18" charset="0"/>
              </a:rPr>
              <a:t> </a:t>
            </a:r>
            <a:r>
              <a:rPr sz="2000" b="1" dirty="0">
                <a:solidFill>
                  <a:srgbClr val="848688"/>
                </a:solidFill>
                <a:latin typeface="Times New Roman" panose="02020603050405020304" pitchFamily="18" charset="0"/>
                <a:cs typeface="Times New Roman" panose="02020603050405020304" pitchFamily="18" charset="0"/>
              </a:rPr>
              <a:t>PROGRAMME</a:t>
            </a:r>
            <a:endParaRPr sz="2000" dirty="0">
              <a:latin typeface="Times New Roman" panose="02020603050405020304" pitchFamily="18" charset="0"/>
              <a:cs typeface="Times New Roman" panose="02020603050405020304" pitchFamily="18" charset="0"/>
            </a:endParaRPr>
          </a:p>
        </p:txBody>
      </p:sp>
      <p:sp>
        <p:nvSpPr>
          <p:cNvPr id="22" name="object 10"/>
          <p:cNvSpPr txBox="1">
            <a:spLocks/>
          </p:cNvSpPr>
          <p:nvPr/>
        </p:nvSpPr>
        <p:spPr>
          <a:xfrm>
            <a:off x="8736489" y="293399"/>
            <a:ext cx="1083926" cy="320601"/>
          </a:xfrm>
          <a:prstGeom prst="rect">
            <a:avLst/>
          </a:prstGeom>
        </p:spPr>
        <p:txBody>
          <a:bodyPr vert="horz" wrap="square" lIns="0" tIns="12700" rIns="0" bIns="0" rtlCol="0">
            <a:spAutoFit/>
          </a:bodyPr>
          <a:lstStyle>
            <a:lvl1pPr>
              <a:defRPr sz="2400" b="0" i="0">
                <a:solidFill>
                  <a:srgbClr val="848688"/>
                </a:solidFill>
                <a:latin typeface="Segoe UI Semilight"/>
                <a:ea typeface="+mj-ea"/>
                <a:cs typeface="Segoe UI Semilight"/>
              </a:defRPr>
            </a:lvl1pPr>
          </a:lstStyle>
          <a:p>
            <a:pPr marL="12700">
              <a:spcBef>
                <a:spcPts val="100"/>
              </a:spcBef>
            </a:pPr>
            <a:r>
              <a:rPr lang="en-US" sz="2000" kern="0" spc="65" dirty="0" smtClean="0">
                <a:latin typeface="Times New Roman" panose="02020603050405020304" pitchFamily="18" charset="0"/>
                <a:cs typeface="Times New Roman" panose="02020603050405020304" pitchFamily="18" charset="0"/>
              </a:rPr>
              <a:t>ABO</a:t>
            </a:r>
            <a:r>
              <a:rPr lang="en-US" sz="2000" kern="0" spc="70" dirty="0" smtClean="0">
                <a:latin typeface="Times New Roman" panose="02020603050405020304" pitchFamily="18" charset="0"/>
                <a:cs typeface="Times New Roman" panose="02020603050405020304" pitchFamily="18" charset="0"/>
              </a:rPr>
              <a:t>U</a:t>
            </a:r>
            <a:r>
              <a:rPr lang="en-US" sz="2000" kern="0" dirty="0" smtClean="0">
                <a:latin typeface="Times New Roman" panose="02020603050405020304" pitchFamily="18" charset="0"/>
                <a:cs typeface="Times New Roman" panose="02020603050405020304" pitchFamily="18" charset="0"/>
              </a:rPr>
              <a:t>T</a:t>
            </a:r>
            <a:endParaRPr lang="en-US" sz="2000" kern="0" dirty="0">
              <a:latin typeface="Times New Roman" panose="02020603050405020304" pitchFamily="18" charset="0"/>
              <a:cs typeface="Times New Roman" panose="02020603050405020304" pitchFamily="18" charset="0"/>
            </a:endParaRPr>
          </a:p>
        </p:txBody>
      </p:sp>
      <p:pic>
        <p:nvPicPr>
          <p:cNvPr id="23" name="Picture 22" descr="WhatsApp Image 2020-08-31 at 10.45.07 (5).jpeg"/>
          <p:cNvPicPr/>
          <p:nvPr/>
        </p:nvPicPr>
        <p:blipFill rotWithShape="1">
          <a:blip r:embed="rId5" cstate="print"/>
          <a:srcRect b="11124"/>
          <a:stretch/>
        </p:blipFill>
        <p:spPr>
          <a:xfrm>
            <a:off x="7588249" y="3761189"/>
            <a:ext cx="7588251" cy="3764836"/>
          </a:xfrm>
          <a:prstGeom prst="rect">
            <a:avLst/>
          </a:prstGeom>
        </p:spPr>
      </p:pic>
    </p:spTree>
    <p:extLst>
      <p:ext uri="{BB962C8B-B14F-4D97-AF65-F5344CB8AC3E}">
        <p14:creationId xmlns:p14="http://schemas.microsoft.com/office/powerpoint/2010/main" val="1590455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7846" y="4786558"/>
            <a:ext cx="798763" cy="880983"/>
          </a:xfrm>
          <a:custGeom>
            <a:avLst/>
            <a:gdLst/>
            <a:ahLst/>
            <a:cxnLst/>
            <a:rect l="l" t="t" r="r" b="b"/>
            <a:pathLst>
              <a:path w="444500" h="444500">
                <a:moveTo>
                  <a:pt x="0" y="444500"/>
                </a:moveTo>
                <a:lnTo>
                  <a:pt x="444500" y="444500"/>
                </a:lnTo>
                <a:lnTo>
                  <a:pt x="444500" y="0"/>
                </a:lnTo>
                <a:lnTo>
                  <a:pt x="0" y="0"/>
                </a:lnTo>
                <a:lnTo>
                  <a:pt x="0" y="444500"/>
                </a:lnTo>
                <a:close/>
              </a:path>
            </a:pathLst>
          </a:custGeom>
          <a:solidFill>
            <a:schemeClr val="tx2">
              <a:lumMod val="75000"/>
            </a:scheme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9" name="object 9"/>
          <p:cNvSpPr/>
          <p:nvPr/>
        </p:nvSpPr>
        <p:spPr>
          <a:xfrm>
            <a:off x="7570622" y="0"/>
            <a:ext cx="987199" cy="951327"/>
          </a:xfrm>
          <a:custGeom>
            <a:avLst/>
            <a:gdLst/>
            <a:ahLst/>
            <a:cxnLst/>
            <a:rect l="l" t="t" r="r" b="b"/>
            <a:pathLst>
              <a:path w="1042670" h="1042669">
                <a:moveTo>
                  <a:pt x="0" y="1042416"/>
                </a:moveTo>
                <a:lnTo>
                  <a:pt x="1042416" y="1042416"/>
                </a:lnTo>
                <a:lnTo>
                  <a:pt x="1042416" y="0"/>
                </a:lnTo>
                <a:lnTo>
                  <a:pt x="0" y="0"/>
                </a:lnTo>
                <a:lnTo>
                  <a:pt x="0" y="1042416"/>
                </a:lnTo>
                <a:close/>
              </a:path>
            </a:pathLst>
          </a:custGeom>
          <a:solidFill>
            <a:schemeClr val="tx2">
              <a:lumMod val="75000"/>
            </a:schemeClr>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33" name="object 33"/>
          <p:cNvSpPr txBox="1"/>
          <p:nvPr/>
        </p:nvSpPr>
        <p:spPr>
          <a:xfrm>
            <a:off x="291785" y="7526025"/>
            <a:ext cx="1794510" cy="160300"/>
          </a:xfrm>
          <a:prstGeom prst="rect">
            <a:avLst/>
          </a:prstGeom>
        </p:spPr>
        <p:txBody>
          <a:bodyPr vert="horz" wrap="square" lIns="0" tIns="21590" rIns="0" bIns="0" rtlCol="0">
            <a:spAutoFit/>
          </a:bodyPr>
          <a:lstStyle/>
          <a:p>
            <a:pPr marL="12700">
              <a:lnSpc>
                <a:spcPct val="100000"/>
              </a:lnSpc>
              <a:spcBef>
                <a:spcPts val="170"/>
              </a:spcBef>
            </a:pPr>
            <a:r>
              <a:rPr lang="en-IN" sz="900" b="1" dirty="0" smtClean="0">
                <a:solidFill>
                  <a:srgbClr val="002060"/>
                </a:solidFill>
                <a:latin typeface="Times New Roman" panose="02020603050405020304" pitchFamily="18" charset="0"/>
                <a:cs typeface="Times New Roman" panose="02020603050405020304" pitchFamily="18" charset="0"/>
              </a:rPr>
              <a:t>12</a:t>
            </a:r>
            <a:r>
              <a:rPr sz="900" b="1"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smtClean="0">
                <a:solidFill>
                  <a:srgbClr val="002060"/>
                </a:solidFill>
                <a:latin typeface="Times New Roman" panose="02020603050405020304" pitchFamily="18" charset="0"/>
                <a:cs typeface="Times New Roman" panose="02020603050405020304" pitchFamily="18" charset="0"/>
              </a:rPr>
              <a:t>B.Tech </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4" name="object 34"/>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2017 </a:t>
            </a:r>
            <a:r>
              <a:rPr sz="900" b="0" dirty="0" smtClean="0">
                <a:solidFill>
                  <a:srgbClr val="002060"/>
                </a:solidFill>
                <a:latin typeface="Times New Roman" panose="02020603050405020304" pitchFamily="18" charset="0"/>
                <a:cs typeface="Times New Roman" panose="02020603050405020304" pitchFamily="18" charset="0"/>
              </a:rPr>
              <a:t>|</a:t>
            </a:r>
            <a:r>
              <a:rPr lang="en-IN" sz="900" dirty="0" smtClean="0">
                <a:solidFill>
                  <a:srgbClr val="002060"/>
                </a:solidFill>
                <a:latin typeface="Times New Roman" panose="02020603050405020304" pitchFamily="18" charset="0"/>
                <a:cs typeface="Times New Roman" panose="02020603050405020304" pitchFamily="18" charset="0"/>
              </a:rPr>
              <a:t>13</a:t>
            </a:r>
            <a:r>
              <a:rPr sz="900" b="0" spc="-85" dirty="0" smtClean="0">
                <a:solidFill>
                  <a:srgbClr val="002060"/>
                </a:solidFill>
                <a:latin typeface="Times New Roman" panose="02020603050405020304" pitchFamily="18" charset="0"/>
                <a:cs typeface="Times New Roman" panose="02020603050405020304" pitchFamily="18" charset="0"/>
              </a:rPr>
              <a:t> </a:t>
            </a:r>
            <a:endParaRPr sz="900" dirty="0">
              <a:solidFill>
                <a:srgbClr val="002060"/>
              </a:solidFill>
              <a:latin typeface="Times New Roman" panose="02020603050405020304" pitchFamily="18" charset="0"/>
              <a:cs typeface="Times New Roman" panose="02020603050405020304" pitchFamily="18" charset="0"/>
            </a:endParaRPr>
          </a:p>
        </p:txBody>
      </p:sp>
      <p:sp>
        <p:nvSpPr>
          <p:cNvPr id="12" name="object 12"/>
          <p:cNvSpPr txBox="1"/>
          <p:nvPr/>
        </p:nvSpPr>
        <p:spPr>
          <a:xfrm>
            <a:off x="8578851" y="329367"/>
            <a:ext cx="2283458"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848688"/>
                </a:solidFill>
                <a:latin typeface="Times New Roman" panose="02020603050405020304" pitchFamily="18" charset="0"/>
                <a:cs typeface="Times New Roman" panose="02020603050405020304" pitchFamily="18" charset="0"/>
              </a:rPr>
              <a:t>CURRICULUM</a:t>
            </a:r>
            <a:endParaRPr sz="2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1137303" y="5014404"/>
            <a:ext cx="2531726" cy="320601"/>
          </a:xfrm>
          <a:prstGeom prst="rect">
            <a:avLst/>
          </a:prstGeom>
        </p:spPr>
        <p:txBody>
          <a:bodyPr vert="horz" wrap="square" lIns="0" tIns="12700" rIns="0" bIns="0" rtlCol="0">
            <a:spAutoFit/>
          </a:bodyPr>
          <a:lstStyle/>
          <a:p>
            <a:pPr marL="12700">
              <a:lnSpc>
                <a:spcPct val="100000"/>
              </a:lnSpc>
              <a:spcBef>
                <a:spcPts val="100"/>
              </a:spcBef>
            </a:pPr>
            <a:r>
              <a:rPr sz="2000" b="1" spc="-50" dirty="0">
                <a:solidFill>
                  <a:srgbClr val="848688"/>
                </a:solidFill>
                <a:latin typeface="Times New Roman" panose="02020603050405020304" pitchFamily="18" charset="0"/>
                <a:cs typeface="Times New Roman" panose="02020603050405020304" pitchFamily="18" charset="0"/>
              </a:rPr>
              <a:t>COURSES</a:t>
            </a:r>
            <a:r>
              <a:rPr sz="2000" b="1" spc="-235" dirty="0">
                <a:solidFill>
                  <a:srgbClr val="848688"/>
                </a:solidFill>
                <a:latin typeface="Times New Roman" panose="02020603050405020304" pitchFamily="18" charset="0"/>
                <a:cs typeface="Times New Roman" panose="02020603050405020304" pitchFamily="18" charset="0"/>
              </a:rPr>
              <a:t> </a:t>
            </a:r>
            <a:r>
              <a:rPr sz="2000" b="1" spc="-50" dirty="0">
                <a:solidFill>
                  <a:srgbClr val="848688"/>
                </a:solidFill>
                <a:latin typeface="Times New Roman" panose="02020603050405020304" pitchFamily="18" charset="0"/>
                <a:cs typeface="Times New Roman" panose="02020603050405020304" pitchFamily="18" charset="0"/>
              </a:rPr>
              <a:t>OFFERED</a:t>
            </a:r>
            <a:endParaRPr sz="2000" dirty="0">
              <a:latin typeface="Times New Roman" panose="02020603050405020304" pitchFamily="18" charset="0"/>
              <a:cs typeface="Times New Roman" panose="02020603050405020304" pitchFamily="18" charset="0"/>
            </a:endParaRPr>
          </a:p>
        </p:txBody>
      </p:sp>
      <p:sp>
        <p:nvSpPr>
          <p:cNvPr id="15" name="object 15"/>
          <p:cNvSpPr txBox="1"/>
          <p:nvPr/>
        </p:nvSpPr>
        <p:spPr>
          <a:xfrm>
            <a:off x="810259" y="1516993"/>
            <a:ext cx="2858770" cy="182101"/>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27" name="object 27"/>
          <p:cNvSpPr txBox="1"/>
          <p:nvPr/>
        </p:nvSpPr>
        <p:spPr>
          <a:xfrm>
            <a:off x="730250" y="5908477"/>
            <a:ext cx="5522662" cy="1282402"/>
          </a:xfrm>
          <a:prstGeom prst="rect">
            <a:avLst/>
          </a:prstGeom>
        </p:spPr>
        <p:txBody>
          <a:bodyPr vert="horz" wrap="square" lIns="0" tIns="12700" rIns="0" bIns="0" rtlCol="0">
            <a:spAutoFit/>
          </a:bodyPr>
          <a:lstStyle/>
          <a:p>
            <a:pPr>
              <a:spcBef>
                <a:spcPts val="55"/>
              </a:spcBef>
              <a:buClr>
                <a:srgbClr val="4C4D4F"/>
              </a:buClr>
              <a:buFont typeface="Segoe UI"/>
              <a:buChar char="•"/>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M.Tech </a:t>
            </a:r>
            <a:r>
              <a:rPr lang="en-US" sz="2000" b="1" dirty="0" smtClean="0">
                <a:solidFill>
                  <a:schemeClr val="tx1">
                    <a:lumMod val="75000"/>
                    <a:lumOff val="25000"/>
                  </a:schemeClr>
                </a:solidFill>
                <a:latin typeface="Times New Roman" panose="02020603050405020304" pitchFamily="18" charset="0"/>
                <a:cs typeface="Times New Roman" panose="02020603050405020304" pitchFamily="18" charset="0"/>
              </a:rPr>
              <a:t>in Computer </a:t>
            </a: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Science &amp;Engineering</a:t>
            </a:r>
          </a:p>
          <a:p>
            <a:pPr>
              <a:lnSpc>
                <a:spcPct val="100000"/>
              </a:lnSpc>
              <a:spcBef>
                <a:spcPts val="55"/>
              </a:spcBef>
              <a:buClr>
                <a:srgbClr val="4C4D4F"/>
              </a:buClr>
            </a:pPr>
            <a:endParaRPr 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55"/>
              </a:spcBef>
              <a:buClr>
                <a:srgbClr val="4C4D4F"/>
              </a:buClr>
              <a:buFont typeface="Segoe UI"/>
              <a:buChar char="•"/>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B.Tech </a:t>
            </a:r>
            <a:r>
              <a:rPr lang="en-US" sz="2000" b="1" dirty="0" smtClean="0">
                <a:solidFill>
                  <a:schemeClr val="tx1">
                    <a:lumMod val="75000"/>
                    <a:lumOff val="25000"/>
                  </a:schemeClr>
                </a:solidFill>
                <a:latin typeface="Times New Roman" panose="02020603050405020304" pitchFamily="18" charset="0"/>
                <a:cs typeface="Times New Roman" panose="02020603050405020304" pitchFamily="18" charset="0"/>
              </a:rPr>
              <a:t>in Computer </a:t>
            </a: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Science &amp;Engineering</a:t>
            </a:r>
          </a:p>
          <a:p>
            <a:pPr>
              <a:lnSpc>
                <a:spcPct val="100000"/>
              </a:lnSpc>
              <a:spcBef>
                <a:spcPts val="55"/>
              </a:spcBef>
              <a:buClr>
                <a:srgbClr val="4C4D4F"/>
              </a:buClr>
              <a:buFont typeface="Segoe UI"/>
              <a:buChar char="•"/>
            </a:pPr>
            <a:endParaRPr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9" name="object 29"/>
          <p:cNvSpPr txBox="1"/>
          <p:nvPr/>
        </p:nvSpPr>
        <p:spPr>
          <a:xfrm>
            <a:off x="8163695" y="1191917"/>
            <a:ext cx="6795533" cy="1025281"/>
          </a:xfrm>
          <a:prstGeom prst="rect">
            <a:avLst/>
          </a:prstGeom>
        </p:spPr>
        <p:txBody>
          <a:bodyPr vert="horz" wrap="square" lIns="0" tIns="131445" rIns="0" bIns="0" rtlCol="0">
            <a:spAutoFit/>
          </a:bodyPr>
          <a:lstStyle/>
          <a:p>
            <a:pPr marL="294640">
              <a:lnSpc>
                <a:spcPct val="100000"/>
              </a:lnSpc>
              <a:spcBef>
                <a:spcPts val="1035"/>
              </a:spcBef>
            </a:pPr>
            <a:r>
              <a:rPr lang="en-US" sz="1400" b="1" spc="-35" dirty="0">
                <a:solidFill>
                  <a:srgbClr val="848688"/>
                </a:solidFill>
                <a:latin typeface="Times New Roman" panose="02020603050405020304" pitchFamily="18" charset="0"/>
                <a:cs typeface="Times New Roman" panose="02020603050405020304" pitchFamily="18" charset="0"/>
              </a:rPr>
              <a:t>FIRST YEAR</a:t>
            </a:r>
            <a:endParaRPr sz="1400" dirty="0">
              <a:latin typeface="Times New Roman" panose="02020603050405020304" pitchFamily="18" charset="0"/>
              <a:cs typeface="Times New Roman" panose="02020603050405020304" pitchFamily="18" charset="0"/>
            </a:endParaRPr>
          </a:p>
          <a:p>
            <a:pPr marL="241300" indent="-228600" algn="just">
              <a:lnSpc>
                <a:spcPct val="100000"/>
              </a:lnSpc>
              <a:buChar char="•"/>
              <a:tabLst>
                <a:tab pos="240665" algn="l"/>
                <a:tab pos="241300" algn="l"/>
              </a:tabLst>
            </a:pPr>
            <a:r>
              <a:rPr lang="en-US" sz="1100" dirty="0">
                <a:latin typeface="Times New Roman" panose="02020603050405020304" pitchFamily="18" charset="0"/>
                <a:cs typeface="Times New Roman" panose="02020603050405020304" pitchFamily="18" charset="0"/>
              </a:rPr>
              <a:t>C Programming ,</a:t>
            </a:r>
            <a:r>
              <a:rPr lang="en-US" sz="1100" dirty="0" smtClean="0">
                <a:latin typeface="Times New Roman" panose="02020603050405020304" pitchFamily="18" charset="0"/>
                <a:cs typeface="Times New Roman" panose="02020603050405020304" pitchFamily="18" charset="0"/>
              </a:rPr>
              <a:t>Physics I, Physics </a:t>
            </a:r>
            <a:r>
              <a:rPr lang="en-US" sz="1100" dirty="0">
                <a:latin typeface="Times New Roman" panose="02020603050405020304" pitchFamily="18" charset="0"/>
                <a:cs typeface="Times New Roman" panose="02020603050405020304" pitchFamily="18" charset="0"/>
              </a:rPr>
              <a:t>II, Chemistry I, Chemistry II, Engineering Drawing, Engineering Workshop                           </a:t>
            </a:r>
          </a:p>
          <a:p>
            <a:pPr marL="12700" algn="just">
              <a:lnSpc>
                <a:spcPct val="100000"/>
              </a:lnSpc>
              <a:tabLst>
                <a:tab pos="240665" algn="l"/>
                <a:tab pos="241300" algn="l"/>
              </a:tabLst>
            </a:pPr>
            <a:r>
              <a:rPr lang="en-US" sz="1100" dirty="0" smtClean="0">
                <a:latin typeface="Times New Roman" panose="02020603050405020304" pitchFamily="18" charset="0"/>
                <a:cs typeface="Times New Roman" panose="02020603050405020304" pitchFamily="18" charset="0"/>
              </a:rPr>
              <a:t>       Engineering </a:t>
            </a:r>
            <a:r>
              <a:rPr lang="en-US" sz="1100" dirty="0">
                <a:latin typeface="Times New Roman" panose="02020603050405020304" pitchFamily="18" charset="0"/>
                <a:cs typeface="Times New Roman" panose="02020603050405020304" pitchFamily="18" charset="0"/>
              </a:rPr>
              <a:t>Mathematics </a:t>
            </a:r>
            <a:r>
              <a:rPr lang="en-US" sz="1100" dirty="0" smtClean="0">
                <a:latin typeface="Times New Roman" panose="02020603050405020304" pitchFamily="18" charset="0"/>
                <a:cs typeface="Times New Roman" panose="02020603050405020304" pitchFamily="18" charset="0"/>
              </a:rPr>
              <a:t>I, Engineering </a:t>
            </a:r>
            <a:r>
              <a:rPr lang="en-US" sz="1100" dirty="0">
                <a:latin typeface="Times New Roman" panose="02020603050405020304" pitchFamily="18" charset="0"/>
                <a:cs typeface="Times New Roman" panose="02020603050405020304" pitchFamily="18" charset="0"/>
              </a:rPr>
              <a:t>Mathematics </a:t>
            </a:r>
            <a:r>
              <a:rPr lang="en-US" sz="1100" dirty="0" smtClean="0">
                <a:latin typeface="Times New Roman" panose="02020603050405020304" pitchFamily="18" charset="0"/>
                <a:cs typeface="Times New Roman" panose="02020603050405020304" pitchFamily="18" charset="0"/>
              </a:rPr>
              <a:t>II, Sociology ,Communication skills, Electrical , </a:t>
            </a:r>
          </a:p>
          <a:p>
            <a:pPr marL="12700" algn="just">
              <a:lnSpc>
                <a:spcPct val="100000"/>
              </a:lnSpc>
              <a:tabLst>
                <a:tab pos="240665" algn="l"/>
                <a:tab pos="241300" algn="l"/>
              </a:tabLst>
            </a:pPr>
            <a:r>
              <a:rPr lang="en-US" sz="1100" dirty="0">
                <a:latin typeface="Times New Roman" panose="02020603050405020304" pitchFamily="18" charset="0"/>
                <a:cs typeface="Times New Roman" panose="02020603050405020304" pitchFamily="18" charset="0"/>
              </a:rPr>
              <a:t> </a:t>
            </a:r>
            <a:r>
              <a:rPr lang="en-US" sz="1100" dirty="0" smtClean="0">
                <a:latin typeface="Times New Roman" panose="02020603050405020304" pitchFamily="18" charset="0"/>
                <a:cs typeface="Times New Roman" panose="02020603050405020304" pitchFamily="18" charset="0"/>
              </a:rPr>
              <a:t>      Engineering Mechanics, Electrical Lab, Physics Lab I, Physics Lab II , Chemistry Lab I , Chemistry Lab II , </a:t>
            </a:r>
          </a:p>
          <a:p>
            <a:pPr marL="12700" algn="just">
              <a:lnSpc>
                <a:spcPct val="100000"/>
              </a:lnSpc>
              <a:tabLst>
                <a:tab pos="240665" algn="l"/>
                <a:tab pos="241300" algn="l"/>
              </a:tabLst>
            </a:pPr>
            <a:r>
              <a:rPr lang="en-US" sz="1100" dirty="0">
                <a:latin typeface="Times New Roman" panose="02020603050405020304" pitchFamily="18" charset="0"/>
                <a:cs typeface="Times New Roman" panose="02020603050405020304" pitchFamily="18" charset="0"/>
              </a:rPr>
              <a:t> </a:t>
            </a:r>
            <a:r>
              <a:rPr lang="en-US" sz="1100" dirty="0" smtClean="0">
                <a:latin typeface="Times New Roman" panose="02020603050405020304" pitchFamily="18" charset="0"/>
                <a:cs typeface="Times New Roman" panose="02020603050405020304" pitchFamily="18" charset="0"/>
              </a:rPr>
              <a:t>      C programming Lab </a:t>
            </a:r>
            <a:endParaRPr sz="1100" dirty="0">
              <a:latin typeface="Times New Roman" panose="02020603050405020304" pitchFamily="18" charset="0"/>
              <a:cs typeface="Times New Roman" panose="02020603050405020304" pitchFamily="18" charset="0"/>
            </a:endParaRPr>
          </a:p>
        </p:txBody>
      </p:sp>
      <p:sp>
        <p:nvSpPr>
          <p:cNvPr id="30" name="object 30"/>
          <p:cNvSpPr txBox="1"/>
          <p:nvPr/>
        </p:nvSpPr>
        <p:spPr>
          <a:xfrm>
            <a:off x="8153353" y="2777684"/>
            <a:ext cx="6782131" cy="761747"/>
          </a:xfrm>
          <a:prstGeom prst="rect">
            <a:avLst/>
          </a:prstGeom>
        </p:spPr>
        <p:txBody>
          <a:bodyPr vert="horz" wrap="square" lIns="0" tIns="12700" rIns="0" bIns="0" rtlCol="0">
            <a:spAutoFit/>
          </a:bodyPr>
          <a:lstStyle/>
          <a:p>
            <a:pPr marL="289560">
              <a:lnSpc>
                <a:spcPct val="100000"/>
              </a:lnSpc>
              <a:spcBef>
                <a:spcPts val="100"/>
              </a:spcBef>
            </a:pPr>
            <a:r>
              <a:rPr sz="1400" b="1" spc="-35" dirty="0">
                <a:solidFill>
                  <a:srgbClr val="848688"/>
                </a:solidFill>
                <a:latin typeface="Times New Roman" panose="02020603050405020304" pitchFamily="18" charset="0"/>
                <a:cs typeface="Times New Roman" panose="02020603050405020304" pitchFamily="18" charset="0"/>
              </a:rPr>
              <a:t>S</a:t>
            </a:r>
            <a:r>
              <a:rPr lang="en-US" sz="1400" b="1" spc="-35" dirty="0">
                <a:solidFill>
                  <a:srgbClr val="848688"/>
                </a:solidFill>
                <a:latin typeface="Times New Roman" panose="02020603050405020304" pitchFamily="18" charset="0"/>
                <a:cs typeface="Times New Roman" panose="02020603050405020304" pitchFamily="18" charset="0"/>
              </a:rPr>
              <a:t>ECOND YEAR</a:t>
            </a:r>
          </a:p>
          <a:p>
            <a:pPr marL="289560">
              <a:lnSpc>
                <a:spcPct val="100000"/>
              </a:lnSpc>
              <a:spcBef>
                <a:spcPts val="100"/>
              </a:spcBef>
            </a:pPr>
            <a:r>
              <a:rPr lang="en-US" sz="1100" spc="-35" dirty="0">
                <a:latin typeface="Times New Roman" panose="02020603050405020304" pitchFamily="18" charset="0"/>
                <a:cs typeface="Times New Roman" panose="02020603050405020304" pitchFamily="18" charset="0"/>
              </a:rPr>
              <a:t>Data </a:t>
            </a:r>
            <a:r>
              <a:rPr lang="en-US" sz="1100" spc="-35" dirty="0" smtClean="0">
                <a:latin typeface="Times New Roman" panose="02020603050405020304" pitchFamily="18" charset="0"/>
                <a:cs typeface="Times New Roman" panose="02020603050405020304" pitchFamily="18" charset="0"/>
              </a:rPr>
              <a:t>structure, Operating System, </a:t>
            </a:r>
            <a:r>
              <a:rPr lang="en-US" sz="1100" spc="-35"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OOPS programming, Discrete mathematics, Engineering </a:t>
            </a:r>
            <a:r>
              <a:rPr lang="en-US" sz="1100" spc="-35" dirty="0">
                <a:latin typeface="Times New Roman" panose="02020603050405020304" pitchFamily="18" charset="0"/>
                <a:cs typeface="Times New Roman" panose="02020603050405020304" pitchFamily="18" charset="0"/>
              </a:rPr>
              <a:t>mathematics III, Digital logics,</a:t>
            </a:r>
            <a:r>
              <a:rPr lang="en-US" sz="1100" spc="-35" dirty="0" smtClean="0">
                <a:latin typeface="Times New Roman" panose="02020603050405020304" pitchFamily="18" charset="0"/>
                <a:cs typeface="Times New Roman" panose="02020603050405020304" pitchFamily="18" charset="0"/>
              </a:rPr>
              <a:t> </a:t>
            </a:r>
          </a:p>
          <a:p>
            <a:pPr marL="289560">
              <a:lnSpc>
                <a:spcPct val="100000"/>
              </a:lnSpc>
              <a:spcBef>
                <a:spcPts val="100"/>
              </a:spcBef>
            </a:pPr>
            <a:r>
              <a:rPr lang="en-US" sz="1100" spc="-35" dirty="0" smtClean="0">
                <a:latin typeface="Times New Roman" panose="02020603050405020304" pitchFamily="18" charset="0"/>
                <a:cs typeface="Times New Roman" panose="02020603050405020304" pitchFamily="18" charset="0"/>
              </a:rPr>
              <a:t>Engineering </a:t>
            </a:r>
            <a:r>
              <a:rPr lang="en-US" sz="1100" spc="-35" dirty="0">
                <a:latin typeface="Times New Roman" panose="02020603050405020304" pitchFamily="18" charset="0"/>
                <a:cs typeface="Times New Roman" panose="02020603050405020304" pitchFamily="18" charset="0"/>
              </a:rPr>
              <a:t>mathematics </a:t>
            </a:r>
            <a:r>
              <a:rPr lang="en-US" sz="1100" spc="-35" dirty="0" smtClean="0">
                <a:latin typeface="Times New Roman" panose="02020603050405020304" pitchFamily="18" charset="0"/>
                <a:cs typeface="Times New Roman" panose="02020603050405020304" pitchFamily="18" charset="0"/>
              </a:rPr>
              <a:t>IV, Basic Electronics, </a:t>
            </a:r>
            <a:r>
              <a:rPr lang="en-US" sz="1100" dirty="0">
                <a:latin typeface="Times New Roman" panose="02020603050405020304" pitchFamily="18" charset="0"/>
                <a:cs typeface="Times New Roman" panose="02020603050405020304" pitchFamily="18" charset="0"/>
              </a:rPr>
              <a:t>Environmental </a:t>
            </a:r>
            <a:r>
              <a:rPr lang="en-US" sz="1100" dirty="0" smtClean="0">
                <a:latin typeface="Times New Roman" panose="02020603050405020304" pitchFamily="18" charset="0"/>
                <a:cs typeface="Times New Roman" panose="02020603050405020304" pitchFamily="18" charset="0"/>
              </a:rPr>
              <a:t>Studies,</a:t>
            </a:r>
            <a:r>
              <a:rPr lang="en-US" sz="1100" spc="-35" dirty="0" smtClean="0">
                <a:latin typeface="Times New Roman" panose="02020603050405020304" pitchFamily="18" charset="0"/>
                <a:cs typeface="Times New Roman" panose="02020603050405020304" pitchFamily="18" charset="0"/>
              </a:rPr>
              <a:t> Economics for Engineers, Data Structure Lab , OOPS Lab, Electronics Lab, Logic Design Lab </a:t>
            </a:r>
            <a:endParaRPr lang="en-US" sz="1100" spc="-35" dirty="0">
              <a:latin typeface="Times New Roman" panose="02020603050405020304" pitchFamily="18" charset="0"/>
              <a:cs typeface="Times New Roman" panose="02020603050405020304" pitchFamily="18" charset="0"/>
            </a:endParaRPr>
          </a:p>
        </p:txBody>
      </p:sp>
      <p:sp>
        <p:nvSpPr>
          <p:cNvPr id="31" name="object 31"/>
          <p:cNvSpPr txBox="1"/>
          <p:nvPr/>
        </p:nvSpPr>
        <p:spPr>
          <a:xfrm>
            <a:off x="8243010" y="3948190"/>
            <a:ext cx="6691094" cy="1111843"/>
          </a:xfrm>
          <a:prstGeom prst="rect">
            <a:avLst/>
          </a:prstGeom>
        </p:spPr>
        <p:txBody>
          <a:bodyPr vert="horz" wrap="square" lIns="0" tIns="128270" rIns="0" bIns="0" rtlCol="0">
            <a:spAutoFit/>
          </a:bodyPr>
          <a:lstStyle/>
          <a:p>
            <a:pPr marL="289560">
              <a:lnSpc>
                <a:spcPct val="100000"/>
              </a:lnSpc>
              <a:spcBef>
                <a:spcPts val="1010"/>
              </a:spcBef>
            </a:pPr>
            <a:r>
              <a:rPr lang="en-US" sz="1400" b="1" spc="-35" dirty="0">
                <a:solidFill>
                  <a:srgbClr val="848688"/>
                </a:solidFill>
                <a:latin typeface="Times New Roman" panose="02020603050405020304" pitchFamily="18" charset="0"/>
                <a:cs typeface="Times New Roman" panose="02020603050405020304" pitchFamily="18" charset="0"/>
              </a:rPr>
              <a:t>THIRD YEAR</a:t>
            </a:r>
            <a:endParaRPr sz="1400" dirty="0">
              <a:latin typeface="Times New Roman" panose="02020603050405020304" pitchFamily="18" charset="0"/>
              <a:cs typeface="Times New Roman" panose="02020603050405020304" pitchFamily="18" charset="0"/>
            </a:endParaRPr>
          </a:p>
          <a:p>
            <a:pPr marL="12700">
              <a:tabLst>
                <a:tab pos="240665" algn="l"/>
                <a:tab pos="241300" algn="l"/>
              </a:tabLst>
            </a:pPr>
            <a:r>
              <a:rPr lang="en-US" sz="1100" dirty="0" smtClean="0">
                <a:latin typeface="Times New Roman" panose="02020603050405020304" pitchFamily="18" charset="0"/>
                <a:cs typeface="Times New Roman" panose="02020603050405020304" pitchFamily="18" charset="0"/>
              </a:rPr>
              <a:t>         Java Programming, DBMS,</a:t>
            </a:r>
            <a:r>
              <a:rPr lang="en-US" sz="1100" dirty="0">
                <a:latin typeface="Times New Roman" panose="02020603050405020304" pitchFamily="18" charset="0"/>
                <a:cs typeface="Times New Roman" panose="02020603050405020304" pitchFamily="18" charset="0"/>
              </a:rPr>
              <a:t> </a:t>
            </a:r>
            <a:r>
              <a:rPr lang="en-US" sz="1100" dirty="0" smtClean="0">
                <a:latin typeface="Times New Roman" panose="02020603050405020304" pitchFamily="18" charset="0"/>
                <a:cs typeface="Times New Roman" panose="02020603050405020304" pitchFamily="18" charset="0"/>
              </a:rPr>
              <a:t>System </a:t>
            </a:r>
            <a:r>
              <a:rPr lang="en-US" sz="1100" dirty="0">
                <a:latin typeface="Times New Roman" panose="02020603050405020304" pitchFamily="18" charset="0"/>
                <a:cs typeface="Times New Roman" panose="02020603050405020304" pitchFamily="18" charset="0"/>
              </a:rPr>
              <a:t>analysis and </a:t>
            </a:r>
            <a:r>
              <a:rPr lang="en-US" sz="1100" dirty="0" smtClean="0">
                <a:latin typeface="Times New Roman" panose="02020603050405020304" pitchFamily="18" charset="0"/>
                <a:cs typeface="Times New Roman" panose="02020603050405020304" pitchFamily="18" charset="0"/>
              </a:rPr>
              <a:t>design,</a:t>
            </a:r>
            <a:r>
              <a:rPr lang="en-US" sz="1100"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Computer </a:t>
            </a:r>
            <a:r>
              <a:rPr lang="en-US" sz="1100" spc="-35" dirty="0">
                <a:latin typeface="Times New Roman" panose="02020603050405020304" pitchFamily="18" charset="0"/>
                <a:cs typeface="Times New Roman" panose="02020603050405020304" pitchFamily="18" charset="0"/>
              </a:rPr>
              <a:t>organization and </a:t>
            </a:r>
            <a:r>
              <a:rPr lang="en-US" sz="1100" spc="-35" dirty="0" smtClean="0">
                <a:latin typeface="Times New Roman" panose="02020603050405020304" pitchFamily="18" charset="0"/>
                <a:cs typeface="Times New Roman" panose="02020603050405020304" pitchFamily="18" charset="0"/>
              </a:rPr>
              <a:t>Architecture,</a:t>
            </a:r>
          </a:p>
          <a:p>
            <a:pPr marL="12700">
              <a:tabLst>
                <a:tab pos="240665" algn="l"/>
                <a:tab pos="241300" algn="l"/>
              </a:tabLst>
            </a:pPr>
            <a:r>
              <a:rPr lang="en-US" sz="1100" spc="-35"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         Computer  Networking,</a:t>
            </a:r>
            <a:r>
              <a:rPr lang="en-US" sz="1100" spc="-35"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Software Engineering,</a:t>
            </a:r>
            <a:r>
              <a:rPr lang="en-US" sz="1100" spc="-35"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Design </a:t>
            </a:r>
            <a:r>
              <a:rPr lang="en-US" sz="1100" spc="-35" dirty="0">
                <a:latin typeface="Times New Roman" panose="02020603050405020304" pitchFamily="18" charset="0"/>
                <a:cs typeface="Times New Roman" panose="02020603050405020304" pitchFamily="18" charset="0"/>
              </a:rPr>
              <a:t>of </a:t>
            </a:r>
            <a:r>
              <a:rPr lang="en-US" sz="1100" spc="-35" dirty="0" smtClean="0">
                <a:latin typeface="Times New Roman" panose="02020603050405020304" pitchFamily="18" charset="0"/>
                <a:cs typeface="Times New Roman" panose="02020603050405020304" pitchFamily="18" charset="0"/>
              </a:rPr>
              <a:t>algorithm, Theory </a:t>
            </a:r>
            <a:r>
              <a:rPr lang="en-US" sz="1100" spc="-35" dirty="0">
                <a:latin typeface="Times New Roman" panose="02020603050405020304" pitchFamily="18" charset="0"/>
                <a:cs typeface="Times New Roman" panose="02020603050405020304" pitchFamily="18" charset="0"/>
              </a:rPr>
              <a:t>of </a:t>
            </a:r>
            <a:r>
              <a:rPr lang="en-US" sz="1100" spc="-35" dirty="0" smtClean="0">
                <a:latin typeface="Times New Roman" panose="02020603050405020304" pitchFamily="18" charset="0"/>
                <a:cs typeface="Times New Roman" panose="02020603050405020304" pitchFamily="18" charset="0"/>
              </a:rPr>
              <a:t>Computation, DBMS Lab , Java Lab,</a:t>
            </a:r>
          </a:p>
          <a:p>
            <a:pPr marL="12700">
              <a:tabLst>
                <a:tab pos="240665" algn="l"/>
                <a:tab pos="241300" algn="l"/>
              </a:tabLst>
            </a:pPr>
            <a:r>
              <a:rPr lang="en-US" sz="1100" spc="-35" dirty="0">
                <a:latin typeface="Times New Roman" panose="02020603050405020304" pitchFamily="18" charset="0"/>
                <a:cs typeface="Times New Roman" panose="02020603050405020304" pitchFamily="18" charset="0"/>
              </a:rPr>
              <a:t> </a:t>
            </a:r>
            <a:r>
              <a:rPr lang="en-US" sz="1100" spc="-35" dirty="0" smtClean="0">
                <a:latin typeface="Times New Roman" panose="02020603050405020304" pitchFamily="18" charset="0"/>
                <a:cs typeface="Times New Roman" panose="02020603050405020304" pitchFamily="18" charset="0"/>
              </a:rPr>
              <a:t>          Industrial Training, E-Commerce</a:t>
            </a: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720"/>
              </a:spcBef>
              <a:tabLst>
                <a:tab pos="240665" algn="l"/>
                <a:tab pos="241300" algn="l"/>
              </a:tabLst>
            </a:pPr>
            <a:endParaRPr sz="1100" dirty="0">
              <a:latin typeface="Times New Roman" panose="02020603050405020304" pitchFamily="18" charset="0"/>
              <a:cs typeface="Times New Roman" panose="02020603050405020304" pitchFamily="18" charset="0"/>
            </a:endParaRPr>
          </a:p>
        </p:txBody>
      </p:sp>
      <p:sp>
        <p:nvSpPr>
          <p:cNvPr id="32" name="object 32"/>
          <p:cNvSpPr txBox="1"/>
          <p:nvPr/>
        </p:nvSpPr>
        <p:spPr>
          <a:xfrm>
            <a:off x="8320488" y="5243024"/>
            <a:ext cx="6585394" cy="660437"/>
          </a:xfrm>
          <a:prstGeom prst="rect">
            <a:avLst/>
          </a:prstGeom>
        </p:spPr>
        <p:txBody>
          <a:bodyPr vert="horz" wrap="square" lIns="0" tIns="113030" rIns="0" bIns="0" rtlCol="0">
            <a:spAutoFit/>
          </a:bodyPr>
          <a:lstStyle/>
          <a:p>
            <a:pPr marL="307340">
              <a:lnSpc>
                <a:spcPct val="100000"/>
              </a:lnSpc>
              <a:spcBef>
                <a:spcPts val="890"/>
              </a:spcBef>
            </a:pPr>
            <a:r>
              <a:rPr sz="1400" b="1" spc="-35" dirty="0">
                <a:solidFill>
                  <a:srgbClr val="848688"/>
                </a:solidFill>
                <a:latin typeface="Times New Roman" panose="02020603050405020304" pitchFamily="18" charset="0"/>
                <a:cs typeface="Times New Roman" panose="02020603050405020304" pitchFamily="18" charset="0"/>
              </a:rPr>
              <a:t>SEMESTER</a:t>
            </a:r>
            <a:r>
              <a:rPr sz="1400" b="1" spc="125" dirty="0">
                <a:solidFill>
                  <a:srgbClr val="848688"/>
                </a:solidFill>
                <a:latin typeface="Times New Roman" panose="02020603050405020304" pitchFamily="18" charset="0"/>
                <a:cs typeface="Times New Roman" panose="02020603050405020304" pitchFamily="18" charset="0"/>
              </a:rPr>
              <a:t> </a:t>
            </a:r>
            <a:r>
              <a:rPr sz="1400" b="1" spc="-35" dirty="0">
                <a:solidFill>
                  <a:srgbClr val="848688"/>
                </a:solidFill>
                <a:latin typeface="Times New Roman" panose="02020603050405020304" pitchFamily="18" charset="0"/>
                <a:cs typeface="Times New Roman" panose="02020603050405020304" pitchFamily="18" charset="0"/>
              </a:rPr>
              <a:t>IV</a:t>
            </a:r>
            <a:endParaRPr sz="1400" dirty="0">
              <a:latin typeface="Times New Roman" panose="02020603050405020304" pitchFamily="18" charset="0"/>
              <a:cs typeface="Times New Roman" panose="02020603050405020304" pitchFamily="18" charset="0"/>
            </a:endParaRPr>
          </a:p>
          <a:p>
            <a:r>
              <a:rPr lang="en-US" sz="1100" spc="-5" dirty="0" smtClean="0">
                <a:latin typeface="Times New Roman" panose="02020603050405020304" pitchFamily="18" charset="0"/>
                <a:cs typeface="Times New Roman" panose="02020603050405020304" pitchFamily="18" charset="0"/>
              </a:rPr>
              <a:t>        Complier Design, Microprocessor, Web </a:t>
            </a:r>
            <a:r>
              <a:rPr lang="en-US" sz="1100" spc="-5" dirty="0">
                <a:latin typeface="Times New Roman" panose="02020603050405020304" pitchFamily="18" charset="0"/>
                <a:cs typeface="Times New Roman" panose="02020603050405020304" pitchFamily="18" charset="0"/>
              </a:rPr>
              <a:t>Design and </a:t>
            </a:r>
            <a:r>
              <a:rPr lang="en-US" sz="1100" spc="-5" dirty="0" smtClean="0">
                <a:latin typeface="Times New Roman" panose="02020603050405020304" pitchFamily="18" charset="0"/>
                <a:cs typeface="Times New Roman" panose="02020603050405020304" pitchFamily="18" charset="0"/>
              </a:rPr>
              <a:t>Technology</a:t>
            </a:r>
            <a:r>
              <a:rPr lang="en-US" sz="1050" spc="-5" dirty="0" smtClean="0">
                <a:latin typeface="Times New Roman" panose="02020603050405020304" pitchFamily="18" charset="0"/>
                <a:cs typeface="Times New Roman" panose="02020603050405020304" pitchFamily="18" charset="0"/>
              </a:rPr>
              <a:t>, </a:t>
            </a:r>
            <a:r>
              <a:rPr lang="en-US" sz="1050" dirty="0">
                <a:latin typeface="Times New Roman" panose="02020603050405020304" pitchFamily="18" charset="0"/>
                <a:cs typeface="Times New Roman" panose="02020603050405020304" pitchFamily="18" charset="0"/>
              </a:rPr>
              <a:t>Microprocessor </a:t>
            </a:r>
            <a:r>
              <a:rPr lang="en-US" sz="1050" dirty="0" smtClean="0">
                <a:latin typeface="Times New Roman" panose="02020603050405020304" pitchFamily="18" charset="0"/>
                <a:cs typeface="Times New Roman" panose="02020603050405020304" pitchFamily="18" charset="0"/>
              </a:rPr>
              <a:t>Lab,</a:t>
            </a:r>
            <a:r>
              <a:rPr lang="en-US" sz="1050" dirty="0">
                <a:latin typeface="Times New Roman" panose="02020603050405020304" pitchFamily="18" charset="0"/>
                <a:cs typeface="Times New Roman" panose="02020603050405020304" pitchFamily="18" charset="0"/>
              </a:rPr>
              <a:t> </a:t>
            </a:r>
            <a:r>
              <a:rPr lang="en-US" sz="1050" dirty="0" smtClean="0">
                <a:latin typeface="Times New Roman" panose="02020603050405020304" pitchFamily="18" charset="0"/>
                <a:cs typeface="Times New Roman" panose="02020603050405020304" pitchFamily="18" charset="0"/>
              </a:rPr>
              <a:t>Seminar,</a:t>
            </a:r>
          </a:p>
          <a:p>
            <a:r>
              <a:rPr lang="en-US" sz="1050" dirty="0">
                <a:latin typeface="Times New Roman" panose="02020603050405020304" pitchFamily="18" charset="0"/>
                <a:cs typeface="Times New Roman" panose="02020603050405020304" pitchFamily="18" charset="0"/>
              </a:rPr>
              <a:t> </a:t>
            </a:r>
            <a:r>
              <a:rPr lang="en-US" sz="1050" dirty="0" smtClean="0">
                <a:latin typeface="Times New Roman" panose="02020603050405020304" pitchFamily="18" charset="0"/>
                <a:cs typeface="Times New Roman" panose="02020603050405020304" pitchFamily="18" charset="0"/>
              </a:rPr>
              <a:t>        Web </a:t>
            </a:r>
            <a:r>
              <a:rPr lang="en-US" sz="1050" dirty="0">
                <a:latin typeface="Times New Roman" panose="02020603050405020304" pitchFamily="18" charset="0"/>
                <a:cs typeface="Times New Roman" panose="02020603050405020304" pitchFamily="18" charset="0"/>
              </a:rPr>
              <a:t>Design &amp; </a:t>
            </a:r>
            <a:r>
              <a:rPr lang="en-US" sz="1050" dirty="0" smtClean="0">
                <a:latin typeface="Times New Roman" panose="02020603050405020304" pitchFamily="18" charset="0"/>
                <a:cs typeface="Times New Roman" panose="02020603050405020304" pitchFamily="18" charset="0"/>
              </a:rPr>
              <a:t> Development</a:t>
            </a:r>
            <a:r>
              <a:rPr lang="en-US" sz="1050" dirty="0">
                <a:latin typeface="Times New Roman" panose="02020603050405020304" pitchFamily="18" charset="0"/>
                <a:cs typeface="Times New Roman" panose="02020603050405020304" pitchFamily="18" charset="0"/>
              </a:rPr>
              <a:t> </a:t>
            </a:r>
            <a:r>
              <a:rPr lang="en-US" sz="1050" dirty="0" smtClean="0">
                <a:latin typeface="Times New Roman" panose="02020603050405020304" pitchFamily="18" charset="0"/>
                <a:cs typeface="Times New Roman" panose="02020603050405020304" pitchFamily="18" charset="0"/>
              </a:rPr>
              <a:t>Laboratory</a:t>
            </a:r>
            <a:endParaRPr sz="1050" dirty="0">
              <a:latin typeface="Times New Roman" panose="02020603050405020304" pitchFamily="18" charset="0"/>
              <a:cs typeface="Times New Roman" panose="02020603050405020304" pitchFamily="18" charset="0"/>
            </a:endParaRPr>
          </a:p>
        </p:txBody>
      </p:sp>
      <p:sp>
        <p:nvSpPr>
          <p:cNvPr id="35" name="Rectangle 34"/>
          <p:cNvSpPr/>
          <p:nvPr/>
        </p:nvSpPr>
        <p:spPr>
          <a:xfrm>
            <a:off x="8065769" y="1279248"/>
            <a:ext cx="255821" cy="22951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6" name="Rectangle 35"/>
          <p:cNvSpPr/>
          <p:nvPr/>
        </p:nvSpPr>
        <p:spPr>
          <a:xfrm>
            <a:off x="8064221" y="4064864"/>
            <a:ext cx="255821" cy="22951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7" name="Rectangle 36"/>
          <p:cNvSpPr/>
          <p:nvPr/>
        </p:nvSpPr>
        <p:spPr>
          <a:xfrm>
            <a:off x="8035784" y="2689729"/>
            <a:ext cx="284320" cy="27593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8" name="Rectangle 37"/>
          <p:cNvSpPr/>
          <p:nvPr/>
        </p:nvSpPr>
        <p:spPr>
          <a:xfrm>
            <a:off x="8035784" y="5335005"/>
            <a:ext cx="255821" cy="22951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9" name="Rectangle 38"/>
          <p:cNvSpPr/>
          <p:nvPr/>
        </p:nvSpPr>
        <p:spPr>
          <a:xfrm>
            <a:off x="17846" y="7556576"/>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0" name="Rectangle 39"/>
          <p:cNvSpPr/>
          <p:nvPr/>
        </p:nvSpPr>
        <p:spPr>
          <a:xfrm>
            <a:off x="15012516" y="7554725"/>
            <a:ext cx="173872"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0" y="106794"/>
            <a:ext cx="3641089" cy="2233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6236" y="106795"/>
            <a:ext cx="3592695" cy="2233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720" y="2402501"/>
            <a:ext cx="3641089" cy="2384057"/>
          </a:xfrm>
          <a:prstGeom prst="roundRect">
            <a:avLst>
              <a:gd name="adj" fmla="val 8594"/>
            </a:avLst>
          </a:prstGeom>
          <a:solidFill>
            <a:srgbClr val="FFFFFF">
              <a:shade val="85000"/>
            </a:srgbClr>
          </a:solidFill>
          <a:ln>
            <a:noFill/>
          </a:ln>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40" y="2389249"/>
            <a:ext cx="3600031" cy="2397760"/>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89519" y="0"/>
            <a:ext cx="0" cy="7772400"/>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6" name="object 6"/>
          <p:cNvSpPr/>
          <p:nvPr/>
        </p:nvSpPr>
        <p:spPr>
          <a:xfrm>
            <a:off x="911860" y="2242820"/>
            <a:ext cx="557784" cy="630931"/>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8" name="object 18"/>
          <p:cNvSpPr txBox="1"/>
          <p:nvPr/>
        </p:nvSpPr>
        <p:spPr>
          <a:xfrm>
            <a:off x="1509502" y="1459087"/>
            <a:ext cx="1352450" cy="910506"/>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Prof.A.M.Wani</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Professor, </a:t>
            </a:r>
            <a:r>
              <a:rPr lang="en-US" sz="1100" dirty="0">
                <a:solidFill>
                  <a:srgbClr val="4C4D4F"/>
                </a:solidFill>
                <a:latin typeface="Times New Roman" panose="02020603050405020304" pitchFamily="18" charset="0"/>
                <a:cs typeface="Times New Roman" panose="02020603050405020304" pitchFamily="18" charset="0"/>
              </a:rPr>
              <a:t>Dept. </a:t>
            </a:r>
            <a:r>
              <a:rPr lang="en-US" sz="110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[PhD, </a:t>
            </a:r>
            <a:r>
              <a:rPr lang="en-US" sz="1100" spc="-5" dirty="0">
                <a:solidFill>
                  <a:srgbClr val="4C4D4F"/>
                </a:solidFill>
                <a:latin typeface="Times New Roman" panose="02020603050405020304" pitchFamily="18" charset="0"/>
                <a:cs typeface="Times New Roman" panose="02020603050405020304" pitchFamily="18" charset="0"/>
              </a:rPr>
              <a:t>IIT</a:t>
            </a:r>
            <a:r>
              <a:rPr lang="en-US" sz="1100" spc="-70" dirty="0">
                <a:solidFill>
                  <a:srgbClr val="4C4D4F"/>
                </a:solidFill>
                <a:latin typeface="Times New Roman" panose="02020603050405020304" pitchFamily="18" charset="0"/>
                <a:cs typeface="Times New Roman" panose="02020603050405020304" pitchFamily="18" charset="0"/>
              </a:rPr>
              <a:t> </a:t>
            </a:r>
            <a:r>
              <a:rPr lang="en-US" sz="1100" dirty="0">
                <a:solidFill>
                  <a:srgbClr val="4C4D4F"/>
                </a:solidFill>
                <a:latin typeface="Times New Roman" panose="02020603050405020304" pitchFamily="18" charset="0"/>
                <a:cs typeface="Times New Roman" panose="02020603050405020304" pitchFamily="18" charset="0"/>
              </a:rPr>
              <a:t>Delhi]</a:t>
            </a:r>
            <a:endParaRPr lang="en-US" sz="1100" dirty="0">
              <a:latin typeface="Times New Roman" panose="02020603050405020304" pitchFamily="18" charset="0"/>
              <a:cs typeface="Times New Roman" panose="02020603050405020304" pitchFamily="18" charset="0"/>
            </a:endParaRPr>
          </a:p>
          <a:p>
            <a:pPr marL="12700">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100" dirty="0">
              <a:latin typeface="Times New Roman" panose="02020603050405020304" pitchFamily="18" charset="0"/>
              <a:cs typeface="Times New Roman" panose="02020603050405020304" pitchFamily="18" charset="0"/>
            </a:endParaRPr>
          </a:p>
        </p:txBody>
      </p:sp>
      <p:sp>
        <p:nvSpPr>
          <p:cNvPr id="23" name="object 23"/>
          <p:cNvSpPr txBox="1"/>
          <p:nvPr/>
        </p:nvSpPr>
        <p:spPr>
          <a:xfrm>
            <a:off x="1465043" y="2140151"/>
            <a:ext cx="2197257" cy="1456809"/>
          </a:xfrm>
          <a:prstGeom prst="rect">
            <a:avLst/>
          </a:prstGeom>
        </p:spPr>
        <p:txBody>
          <a:bodyPr vert="horz" wrap="square" lIns="0" tIns="12700" rIns="0" bIns="0" rtlCol="0">
            <a:spAutoFit/>
          </a:bodyPr>
          <a:lstStyle/>
          <a:p>
            <a:pPr marL="12700">
              <a:lnSpc>
                <a:spcPct val="100000"/>
              </a:lnSpc>
              <a:spcBef>
                <a:spcPts val="100"/>
              </a:spcBef>
            </a:pPr>
            <a:r>
              <a:rPr sz="1100" b="1" spc="-35" dirty="0">
                <a:solidFill>
                  <a:srgbClr val="F74F21"/>
                </a:solidFill>
                <a:latin typeface="Times New Roman" panose="02020603050405020304" pitchFamily="18" charset="0"/>
                <a:cs typeface="Times New Roman" panose="02020603050405020304" pitchFamily="18" charset="0"/>
              </a:rPr>
              <a:t>Dr.</a:t>
            </a:r>
            <a:r>
              <a:rPr sz="1100" b="1" spc="-45" dirty="0">
                <a:solidFill>
                  <a:srgbClr val="F74F21"/>
                </a:solidFill>
                <a:latin typeface="Times New Roman" panose="02020603050405020304" pitchFamily="18" charset="0"/>
                <a:cs typeface="Times New Roman" panose="02020603050405020304" pitchFamily="18" charset="0"/>
              </a:rPr>
              <a:t> </a:t>
            </a:r>
            <a:r>
              <a:rPr lang="en-US" sz="1100" b="1" spc="-10" dirty="0">
                <a:solidFill>
                  <a:srgbClr val="F74F21"/>
                </a:solidFill>
                <a:latin typeface="Times New Roman" panose="02020603050405020304" pitchFamily="18" charset="0"/>
                <a:cs typeface="Times New Roman" panose="02020603050405020304" pitchFamily="18" charset="0"/>
              </a:rPr>
              <a:t>Ahsan Chishti</a:t>
            </a:r>
          </a:p>
          <a:p>
            <a:pPr marL="12700">
              <a:lnSpc>
                <a:spcPct val="100000"/>
              </a:lnSpc>
              <a:spcBef>
                <a:spcPts val="100"/>
              </a:spcBef>
            </a:pPr>
            <a:r>
              <a:rPr lang="en-US" sz="1100" dirty="0">
                <a:solidFill>
                  <a:srgbClr val="4C4D4F"/>
                </a:solidFill>
                <a:latin typeface="Times New Roman" panose="02020603050405020304" pitchFamily="18" charset="0"/>
                <a:cs typeface="Times New Roman" panose="02020603050405020304" pitchFamily="18" charset="0"/>
              </a:rPr>
              <a:t>Dean,</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School of Engineering &amp; Technology</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Associate Professor, </a:t>
            </a:r>
            <a:r>
              <a:rPr lang="en-US" sz="1100" dirty="0">
                <a:solidFill>
                  <a:srgbClr val="4C4D4F"/>
                </a:solidFill>
                <a:latin typeface="Times New Roman" panose="02020603050405020304" pitchFamily="18" charset="0"/>
                <a:cs typeface="Times New Roman" panose="02020603050405020304" pitchFamily="18" charset="0"/>
              </a:rPr>
              <a:t>Dept. </a:t>
            </a:r>
            <a:r>
              <a:rPr lang="en-US" sz="110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[PhD, </a:t>
            </a:r>
            <a:r>
              <a:rPr lang="en-US" sz="1100" spc="-5" dirty="0">
                <a:solidFill>
                  <a:srgbClr val="4C4D4F"/>
                </a:solidFill>
                <a:latin typeface="Times New Roman" panose="02020603050405020304" pitchFamily="18" charset="0"/>
                <a:cs typeface="Times New Roman" panose="02020603050405020304" pitchFamily="18" charset="0"/>
              </a:rPr>
              <a:t>NIT Srinagar</a:t>
            </a:r>
            <a:r>
              <a:rPr lang="en-US" sz="1100" spc="-10" dirty="0">
                <a:solidFill>
                  <a:srgbClr val="4C4D4F"/>
                </a:solidFill>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12700">
              <a:spcBef>
                <a:spcPts val="100"/>
              </a:spcBef>
            </a:pPr>
            <a:r>
              <a:rPr lang="en-US" sz="1100" spc="-60" dirty="0">
                <a:solidFill>
                  <a:srgbClr val="4C4D4F"/>
                </a:solidFill>
                <a:latin typeface="Times New Roman" panose="02020603050405020304" pitchFamily="18" charset="0"/>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r>
              <a:rPr lang="en-US" sz="1100" b="1" spc="-10" dirty="0">
                <a:solidFill>
                  <a:srgbClr val="F74F21"/>
                </a:solidFill>
                <a:latin typeface="Times New Roman" panose="02020603050405020304" pitchFamily="18" charset="0"/>
                <a:cs typeface="Times New Roman" panose="02020603050405020304" pitchFamily="18" charset="0"/>
              </a:rPr>
              <a:t> </a:t>
            </a:r>
            <a:endParaRPr sz="1100" dirty="0">
              <a:latin typeface="Times New Roman" panose="02020603050405020304" pitchFamily="18" charset="0"/>
              <a:cs typeface="Times New Roman" panose="02020603050405020304" pitchFamily="18" charset="0"/>
            </a:endParaRPr>
          </a:p>
        </p:txBody>
      </p:sp>
      <p:sp>
        <p:nvSpPr>
          <p:cNvPr id="27" name="object 27"/>
          <p:cNvSpPr txBox="1"/>
          <p:nvPr/>
        </p:nvSpPr>
        <p:spPr>
          <a:xfrm>
            <a:off x="4835144" y="2219557"/>
            <a:ext cx="2136140" cy="520655"/>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Sheikh Riyaz</a:t>
            </a:r>
            <a:endParaRPr sz="1100" dirty="0">
              <a:latin typeface="Times New Roman" panose="02020603050405020304" pitchFamily="18" charset="0"/>
              <a:cs typeface="Times New Roman" panose="02020603050405020304" pitchFamily="18" charset="0"/>
            </a:endParaRPr>
          </a:p>
          <a:p>
            <a:pPr marL="12700" marR="5080">
              <a:lnSpc>
                <a:spcPct val="100000"/>
              </a:lnSpc>
            </a:pPr>
            <a:r>
              <a:rPr sz="1100" b="0" spc="-5" dirty="0">
                <a:solidFill>
                  <a:srgbClr val="4C4D4F"/>
                </a:solidFill>
                <a:latin typeface="Times New Roman" panose="02020603050405020304" pitchFamily="18" charset="0"/>
                <a:cs typeface="Times New Roman" panose="02020603050405020304" pitchFamily="18" charset="0"/>
              </a:rPr>
              <a:t>Ass</a:t>
            </a:r>
            <a:r>
              <a:rPr lang="en-US" sz="1100" b="0" spc="-5" dirty="0">
                <a:solidFill>
                  <a:srgbClr val="4C4D4F"/>
                </a:solidFill>
                <a:latin typeface="Times New Roman" panose="02020603050405020304" pitchFamily="18" charset="0"/>
                <a:cs typeface="Times New Roman" panose="02020603050405020304" pitchFamily="18" charset="0"/>
              </a:rPr>
              <a:t>istant</a:t>
            </a:r>
            <a:r>
              <a:rPr sz="1100" b="0" spc="-5" dirty="0">
                <a:solidFill>
                  <a:srgbClr val="4C4D4F"/>
                </a:solidFill>
                <a:latin typeface="Times New Roman" panose="02020603050405020304" pitchFamily="18" charset="0"/>
                <a:cs typeface="Times New Roman" panose="02020603050405020304" pitchFamily="18" charset="0"/>
              </a:rPr>
              <a:t> </a:t>
            </a:r>
            <a:r>
              <a:rPr sz="1100" b="0" spc="-15" dirty="0" smtClean="0">
                <a:solidFill>
                  <a:srgbClr val="4C4D4F"/>
                </a:solidFill>
                <a:latin typeface="Times New Roman" panose="02020603050405020304" pitchFamily="18" charset="0"/>
                <a:cs typeface="Times New Roman" panose="02020603050405020304" pitchFamily="18" charset="0"/>
              </a:rPr>
              <a:t>Professor,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IT</a:t>
            </a:r>
            <a:r>
              <a:rPr sz="1100" b="0" dirty="0">
                <a:solidFill>
                  <a:srgbClr val="4C4D4F"/>
                </a:solidFill>
                <a:latin typeface="Times New Roman" panose="02020603050405020304" pitchFamily="18" charset="0"/>
                <a:cs typeface="Times New Roman" panose="02020603050405020304" pitchFamily="18" charset="0"/>
              </a:rPr>
              <a:t>  </a:t>
            </a:r>
            <a:r>
              <a:rPr sz="1100" b="0" spc="-15" dirty="0">
                <a:solidFill>
                  <a:srgbClr val="4C4D4F"/>
                </a:solidFill>
                <a:latin typeface="Times New Roman" panose="02020603050405020304" pitchFamily="18" charset="0"/>
                <a:cs typeface="Times New Roman" panose="02020603050405020304" pitchFamily="18" charset="0"/>
              </a:rPr>
              <a:t>[</a:t>
            </a:r>
            <a:r>
              <a:rPr lang="en-US" sz="1100" spc="-15" dirty="0">
                <a:solidFill>
                  <a:srgbClr val="4C4D4F"/>
                </a:solidFill>
                <a:latin typeface="Times New Roman" panose="02020603050405020304" pitchFamily="18" charset="0"/>
                <a:cs typeface="Times New Roman" panose="02020603050405020304" pitchFamily="18" charset="0"/>
              </a:rPr>
              <a:t>M.Tech</a:t>
            </a:r>
            <a:r>
              <a:rPr sz="1100" b="0" spc="-15" dirty="0">
                <a:solidFill>
                  <a:srgbClr val="4C4D4F"/>
                </a:solidFill>
                <a:latin typeface="Times New Roman" panose="02020603050405020304" pitchFamily="18" charset="0"/>
                <a:cs typeface="Times New Roman" panose="02020603050405020304" pitchFamily="18" charset="0"/>
              </a:rPr>
              <a:t>,</a:t>
            </a:r>
            <a:r>
              <a:rPr lang="en-US" sz="1100" b="0" spc="-15" dirty="0">
                <a:solidFill>
                  <a:srgbClr val="4C4D4F"/>
                </a:solidFill>
                <a:latin typeface="Times New Roman" panose="02020603050405020304" pitchFamily="18" charset="0"/>
                <a:cs typeface="Times New Roman" panose="02020603050405020304" pitchFamily="18" charset="0"/>
              </a:rPr>
              <a:t> Jamia Hamdard</a:t>
            </a:r>
            <a:r>
              <a:rPr sz="1100" b="0" spc="-15" dirty="0">
                <a:solidFill>
                  <a:srgbClr val="4C4D4F"/>
                </a:solidFill>
                <a:latin typeface="Times New Roman" panose="02020603050405020304" pitchFamily="18" charset="0"/>
                <a:cs typeface="Times New Roman" panose="02020603050405020304" pitchFamily="18" charset="0"/>
              </a:rPr>
              <a:t> </a:t>
            </a:r>
            <a:r>
              <a:rPr sz="1100" b="0" spc="-10"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28" name="object 28"/>
          <p:cNvSpPr txBox="1"/>
          <p:nvPr/>
        </p:nvSpPr>
        <p:spPr>
          <a:xfrm>
            <a:off x="1485140" y="3196634"/>
            <a:ext cx="2044400" cy="1274708"/>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Afaq Alam Khan</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Head/Coordinator ,</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 Dept. of  IT</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Assistant </a:t>
            </a:r>
            <a:r>
              <a:rPr lang="en-US" sz="1100" spc="-15" dirty="0">
                <a:solidFill>
                  <a:srgbClr val="4C4D4F"/>
                </a:solidFill>
                <a:latin typeface="Times New Roman" panose="02020603050405020304" pitchFamily="18" charset="0"/>
                <a:cs typeface="Times New Roman" panose="02020603050405020304" pitchFamily="18" charset="0"/>
              </a:rPr>
              <a:t>Professor, </a:t>
            </a:r>
            <a:r>
              <a:rPr lang="en-US" sz="1100" dirty="0">
                <a:solidFill>
                  <a:srgbClr val="4C4D4F"/>
                </a:solidFill>
                <a:latin typeface="Times New Roman" panose="02020603050405020304" pitchFamily="18" charset="0"/>
                <a:cs typeface="Times New Roman" panose="02020603050405020304" pitchFamily="18" charset="0"/>
              </a:rPr>
              <a:t>Dept.</a:t>
            </a:r>
            <a:r>
              <a:rPr lang="en-US" sz="1100" spc="-65" dirty="0">
                <a:solidFill>
                  <a:srgbClr val="4C4D4F"/>
                </a:solidFill>
                <a:latin typeface="Times New Roman" panose="02020603050405020304" pitchFamily="18" charset="0"/>
                <a:cs typeface="Times New Roman" panose="02020603050405020304" pitchFamily="18" charset="0"/>
              </a:rPr>
              <a:t> </a:t>
            </a:r>
            <a:r>
              <a:rPr lang="en-US" sz="1100" spc="-15" dirty="0">
                <a:solidFill>
                  <a:srgbClr val="4C4D4F"/>
                </a:solidFill>
                <a:latin typeface="Times New Roman" panose="02020603050405020304" pitchFamily="18" charset="0"/>
                <a:cs typeface="Times New Roman" panose="02020603050405020304" pitchFamily="18" charset="0"/>
              </a:rPr>
              <a:t>of 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[M.Tech, TMU, Tehran, Iran] </a:t>
            </a: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100" dirty="0">
              <a:latin typeface="Times New Roman" panose="02020603050405020304" pitchFamily="18" charset="0"/>
              <a:cs typeface="Times New Roman" panose="02020603050405020304" pitchFamily="18" charset="0"/>
            </a:endParaRPr>
          </a:p>
        </p:txBody>
      </p:sp>
      <p:sp>
        <p:nvSpPr>
          <p:cNvPr id="32" name="object 32"/>
          <p:cNvSpPr txBox="1"/>
          <p:nvPr/>
        </p:nvSpPr>
        <p:spPr>
          <a:xfrm>
            <a:off x="1449301" y="4199259"/>
            <a:ext cx="2245433" cy="1274708"/>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Zahoor Ahmad Najar</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Director Campus CUK Tulmulla</a:t>
            </a:r>
          </a:p>
          <a:p>
            <a:pPr marL="12700">
              <a:lnSpc>
                <a:spcPct val="100000"/>
              </a:lnSpc>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Assistant </a:t>
            </a:r>
            <a:r>
              <a:rPr lang="en-US" sz="1100" spc="-15" dirty="0">
                <a:solidFill>
                  <a:srgbClr val="4C4D4F"/>
                </a:solidFill>
                <a:latin typeface="Times New Roman" panose="02020603050405020304" pitchFamily="18" charset="0"/>
                <a:cs typeface="Times New Roman" panose="02020603050405020304" pitchFamily="18" charset="0"/>
              </a:rPr>
              <a:t>Professor, </a:t>
            </a:r>
            <a:r>
              <a:rPr lang="en-US" sz="1100" dirty="0">
                <a:solidFill>
                  <a:srgbClr val="4C4D4F"/>
                </a:solidFill>
                <a:latin typeface="Times New Roman" panose="02020603050405020304" pitchFamily="18" charset="0"/>
                <a:cs typeface="Times New Roman" panose="02020603050405020304" pitchFamily="18" charset="0"/>
              </a:rPr>
              <a:t>Dept.</a:t>
            </a:r>
            <a:r>
              <a:rPr lang="en-US" sz="1100" spc="-65" dirty="0">
                <a:solidFill>
                  <a:srgbClr val="4C4D4F"/>
                </a:solidFill>
                <a:latin typeface="Times New Roman" panose="02020603050405020304" pitchFamily="18" charset="0"/>
                <a:cs typeface="Times New Roman" panose="02020603050405020304" pitchFamily="18" charset="0"/>
              </a:rPr>
              <a:t> </a:t>
            </a:r>
            <a:r>
              <a:rPr lang="en-US" sz="1100" spc="-15" dirty="0">
                <a:solidFill>
                  <a:srgbClr val="4C4D4F"/>
                </a:solidFill>
                <a:latin typeface="Times New Roman" panose="02020603050405020304" pitchFamily="18" charset="0"/>
                <a:cs typeface="Times New Roman" panose="02020603050405020304" pitchFamily="18" charset="0"/>
              </a:rPr>
              <a:t>of  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[M.Tech</a:t>
            </a:r>
            <a:r>
              <a:rPr lang="en-US" sz="1100" spc="-5" dirty="0">
                <a:solidFill>
                  <a:srgbClr val="4C4D4F"/>
                </a:solidFill>
                <a:latin typeface="Times New Roman" panose="02020603050405020304" pitchFamily="18" charset="0"/>
                <a:cs typeface="Times New Roman" panose="02020603050405020304" pitchFamily="18" charset="0"/>
              </a:rPr>
              <a:t>, NIT Srinagar]</a:t>
            </a:r>
          </a:p>
          <a:p>
            <a:pPr marL="12700">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[Pursuing PhD, NIT Srinagar]</a:t>
            </a: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100" dirty="0">
              <a:latin typeface="Times New Roman" panose="02020603050405020304" pitchFamily="18" charset="0"/>
              <a:cs typeface="Times New Roman" panose="02020603050405020304" pitchFamily="18" charset="0"/>
            </a:endParaRPr>
          </a:p>
        </p:txBody>
      </p:sp>
      <p:sp>
        <p:nvSpPr>
          <p:cNvPr id="36" name="object 36"/>
          <p:cNvSpPr txBox="1"/>
          <p:nvPr/>
        </p:nvSpPr>
        <p:spPr>
          <a:xfrm>
            <a:off x="4835143" y="4820517"/>
            <a:ext cx="2222060" cy="533479"/>
          </a:xfrm>
          <a:prstGeom prst="rect">
            <a:avLst/>
          </a:prstGeom>
        </p:spPr>
        <p:txBody>
          <a:bodyPr vert="horz" wrap="square" lIns="0" tIns="12700" rIns="0" bIns="0" rtlCol="0">
            <a:spAutoFit/>
          </a:bodyPr>
          <a:lstStyle/>
          <a:p>
            <a:pPr marL="12700" marR="508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 Rizwana Rashid    </a:t>
            </a:r>
          </a:p>
          <a:p>
            <a:pPr marL="12700" marR="5080">
              <a:lnSpc>
                <a:spcPct val="100000"/>
              </a:lnSpc>
              <a:spcBef>
                <a:spcPts val="100"/>
              </a:spcBef>
            </a:pPr>
            <a:r>
              <a:rPr lang="en-US" sz="1100" b="0" spc="-5" dirty="0">
                <a:solidFill>
                  <a:srgbClr val="4C4D4F"/>
                </a:solidFill>
                <a:latin typeface="Times New Roman" panose="02020603050405020304" pitchFamily="18" charset="0"/>
                <a:cs typeface="Times New Roman" panose="02020603050405020304" pitchFamily="18" charset="0"/>
              </a:rPr>
              <a:t> Teaching Assistant</a:t>
            </a:r>
            <a:r>
              <a:rPr sz="1100" b="0" spc="-5" dirty="0">
                <a:solidFill>
                  <a:srgbClr val="4C4D4F"/>
                </a:solidFill>
                <a:latin typeface="Times New Roman" panose="02020603050405020304" pitchFamily="18" charset="0"/>
                <a:cs typeface="Times New Roman" panose="02020603050405020304" pitchFamily="18" charset="0"/>
              </a:rPr>
              <a:t> </a:t>
            </a:r>
            <a:r>
              <a:rPr sz="1100" b="0" spc="-15" dirty="0">
                <a:solidFill>
                  <a:srgbClr val="4C4D4F"/>
                </a:solidFill>
                <a:latin typeface="Times New Roman" panose="02020603050405020304" pitchFamily="18" charset="0"/>
                <a:cs typeface="Times New Roman" panose="02020603050405020304" pitchFamily="18" charset="0"/>
              </a:rPr>
              <a:t>,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IT</a:t>
            </a:r>
            <a:r>
              <a:rPr sz="1100" b="0" dirty="0">
                <a:solidFill>
                  <a:srgbClr val="4C4D4F"/>
                </a:solidFill>
                <a:latin typeface="Times New Roman" panose="02020603050405020304" pitchFamily="18" charset="0"/>
                <a:cs typeface="Times New Roman" panose="02020603050405020304" pitchFamily="18" charset="0"/>
              </a:rPr>
              <a:t>  </a:t>
            </a:r>
            <a:r>
              <a:rPr lang="en-US" sz="1100" b="0" dirty="0">
                <a:solidFill>
                  <a:srgbClr val="4C4D4F"/>
                </a:solidFill>
                <a:latin typeface="Times New Roman" panose="02020603050405020304" pitchFamily="18" charset="0"/>
                <a:cs typeface="Times New Roman" panose="02020603050405020304" pitchFamily="18" charset="0"/>
              </a:rPr>
              <a:t>  </a:t>
            </a:r>
            <a:r>
              <a:rPr sz="1100" b="0" spc="-15" dirty="0">
                <a:solidFill>
                  <a:srgbClr val="4C4D4F"/>
                </a:solidFill>
                <a:latin typeface="Times New Roman" panose="02020603050405020304" pitchFamily="18" charset="0"/>
                <a:cs typeface="Times New Roman" panose="02020603050405020304" pitchFamily="18" charset="0"/>
              </a:rPr>
              <a:t>[</a:t>
            </a:r>
            <a:r>
              <a:rPr lang="en-US" sz="1100" spc="-15" dirty="0">
                <a:solidFill>
                  <a:srgbClr val="4C4D4F"/>
                </a:solidFill>
                <a:latin typeface="Times New Roman" panose="02020603050405020304" pitchFamily="18" charset="0"/>
                <a:cs typeface="Times New Roman" panose="02020603050405020304" pitchFamily="18" charset="0"/>
              </a:rPr>
              <a:t>M.Sc.</a:t>
            </a:r>
            <a:r>
              <a:rPr sz="1100" b="0" spc="-15" dirty="0">
                <a:solidFill>
                  <a:srgbClr val="4C4D4F"/>
                </a:solidFill>
                <a:latin typeface="Times New Roman" panose="02020603050405020304" pitchFamily="18" charset="0"/>
                <a:cs typeface="Times New Roman" panose="02020603050405020304" pitchFamily="18" charset="0"/>
              </a:rPr>
              <a:t>, </a:t>
            </a:r>
            <a:r>
              <a:rPr lang="en-US" sz="1100" spc="-5" dirty="0">
                <a:solidFill>
                  <a:srgbClr val="4C4D4F"/>
                </a:solidFill>
                <a:latin typeface="Times New Roman" panose="02020603050405020304" pitchFamily="18" charset="0"/>
                <a:cs typeface="Times New Roman" panose="02020603050405020304" pitchFamily="18" charset="0"/>
              </a:rPr>
              <a:t>Central University of Kashmir</a:t>
            </a:r>
            <a:r>
              <a:rPr sz="1100" b="0" spc="-25"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37" name="object 37"/>
          <p:cNvSpPr txBox="1"/>
          <p:nvPr/>
        </p:nvSpPr>
        <p:spPr>
          <a:xfrm>
            <a:off x="1484663" y="5236683"/>
            <a:ext cx="1978571" cy="910506"/>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Sheikh Nasrullah</a:t>
            </a:r>
          </a:p>
          <a:p>
            <a:pPr marL="12700">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Assistant </a:t>
            </a:r>
            <a:r>
              <a:rPr lang="en-US" sz="1100" spc="-15" dirty="0">
                <a:solidFill>
                  <a:srgbClr val="4C4D4F"/>
                </a:solidFill>
                <a:latin typeface="Times New Roman" panose="02020603050405020304" pitchFamily="18" charset="0"/>
                <a:cs typeface="Times New Roman" panose="02020603050405020304" pitchFamily="18" charset="0"/>
              </a:rPr>
              <a:t>Professor, </a:t>
            </a:r>
            <a:r>
              <a:rPr lang="en-US" sz="1100" dirty="0">
                <a:solidFill>
                  <a:srgbClr val="4C4D4F"/>
                </a:solidFill>
                <a:latin typeface="Times New Roman" panose="02020603050405020304" pitchFamily="18" charset="0"/>
                <a:cs typeface="Times New Roman" panose="02020603050405020304" pitchFamily="18" charset="0"/>
              </a:rPr>
              <a:t>Dept.</a:t>
            </a:r>
            <a:r>
              <a:rPr lang="en-US" sz="1100" spc="-65" dirty="0">
                <a:solidFill>
                  <a:srgbClr val="4C4D4F"/>
                </a:solidFill>
                <a:latin typeface="Times New Roman" panose="02020603050405020304" pitchFamily="18" charset="0"/>
                <a:cs typeface="Times New Roman" panose="02020603050405020304" pitchFamily="18" charset="0"/>
              </a:rPr>
              <a:t> </a:t>
            </a:r>
            <a:r>
              <a:rPr lang="en-US" sz="1100" spc="-15" dirty="0">
                <a:solidFill>
                  <a:srgbClr val="4C4D4F"/>
                </a:solidFill>
                <a:latin typeface="Times New Roman" panose="02020603050405020304" pitchFamily="18" charset="0"/>
                <a:cs typeface="Times New Roman" panose="02020603050405020304" pitchFamily="18" charset="0"/>
              </a:rPr>
              <a:t>of 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[PhD, Italy.]</a:t>
            </a:r>
            <a:endParaRPr lang="en-US" sz="1100" dirty="0">
              <a:latin typeface="Times New Roman" panose="02020603050405020304" pitchFamily="18" charset="0"/>
              <a:cs typeface="Times New Roman" panose="02020603050405020304" pitchFamily="18" charset="0"/>
            </a:endParaRPr>
          </a:p>
          <a:p>
            <a:pPr marL="12700">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100" dirty="0">
              <a:latin typeface="Times New Roman" panose="02020603050405020304" pitchFamily="18" charset="0"/>
              <a:cs typeface="Times New Roman" panose="02020603050405020304" pitchFamily="18" charset="0"/>
            </a:endParaRPr>
          </a:p>
        </p:txBody>
      </p:sp>
      <p:sp>
        <p:nvSpPr>
          <p:cNvPr id="41" name="object 41"/>
          <p:cNvSpPr txBox="1"/>
          <p:nvPr/>
        </p:nvSpPr>
        <p:spPr>
          <a:xfrm>
            <a:off x="1499059" y="6037250"/>
            <a:ext cx="1909703" cy="1092607"/>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Er.Yash Paul</a:t>
            </a:r>
          </a:p>
          <a:p>
            <a:pPr marL="12700">
              <a:spcBef>
                <a:spcPts val="100"/>
              </a:spcBef>
            </a:pPr>
            <a:r>
              <a:rPr lang="en-US" sz="1100" spc="-5" dirty="0">
                <a:solidFill>
                  <a:srgbClr val="4C4D4F"/>
                </a:solidFill>
                <a:latin typeface="Times New Roman" panose="02020603050405020304" pitchFamily="18" charset="0"/>
                <a:cs typeface="Times New Roman" panose="02020603050405020304" pitchFamily="18" charset="0"/>
              </a:rPr>
              <a:t>Assistant </a:t>
            </a:r>
            <a:r>
              <a:rPr lang="en-US" sz="1100" spc="-15" dirty="0">
                <a:solidFill>
                  <a:srgbClr val="4C4D4F"/>
                </a:solidFill>
                <a:latin typeface="Times New Roman" panose="02020603050405020304" pitchFamily="18" charset="0"/>
                <a:cs typeface="Times New Roman" panose="02020603050405020304" pitchFamily="18" charset="0"/>
              </a:rPr>
              <a:t>Professor, </a:t>
            </a:r>
            <a:r>
              <a:rPr lang="en-US" sz="1100" dirty="0">
                <a:solidFill>
                  <a:srgbClr val="4C4D4F"/>
                </a:solidFill>
                <a:latin typeface="Times New Roman" panose="02020603050405020304" pitchFamily="18" charset="0"/>
                <a:cs typeface="Times New Roman" panose="02020603050405020304" pitchFamily="18" charset="0"/>
              </a:rPr>
              <a:t>Dept.</a:t>
            </a:r>
            <a:r>
              <a:rPr lang="en-US" sz="1100" spc="-65" dirty="0">
                <a:solidFill>
                  <a:srgbClr val="4C4D4F"/>
                </a:solidFill>
                <a:latin typeface="Times New Roman" panose="02020603050405020304" pitchFamily="18" charset="0"/>
                <a:cs typeface="Times New Roman" panose="02020603050405020304" pitchFamily="18" charset="0"/>
              </a:rPr>
              <a:t> </a:t>
            </a:r>
            <a:r>
              <a:rPr lang="en-US" sz="1100" spc="-15" dirty="0">
                <a:solidFill>
                  <a:srgbClr val="4C4D4F"/>
                </a:solidFill>
                <a:latin typeface="Times New Roman" panose="02020603050405020304" pitchFamily="18" charset="0"/>
                <a:cs typeface="Times New Roman" panose="02020603050405020304" pitchFamily="18" charset="0"/>
              </a:rPr>
              <a:t>of IT</a:t>
            </a:r>
          </a:p>
          <a:p>
            <a:pPr marL="12700">
              <a:spcBef>
                <a:spcPts val="100"/>
              </a:spcBef>
            </a:pPr>
            <a:r>
              <a:rPr lang="en-US" sz="1100" spc="-15" dirty="0">
                <a:solidFill>
                  <a:srgbClr val="4C4D4F"/>
                </a:solidFill>
                <a:latin typeface="Times New Roman" panose="02020603050405020304" pitchFamily="18" charset="0"/>
                <a:cs typeface="Times New Roman" panose="02020603050405020304" pitchFamily="18" charset="0"/>
              </a:rPr>
              <a:t>[</a:t>
            </a:r>
            <a:r>
              <a:rPr lang="en-US" sz="1100" spc="-15" dirty="0" err="1">
                <a:solidFill>
                  <a:srgbClr val="4C4D4F"/>
                </a:solidFill>
                <a:latin typeface="Times New Roman" panose="02020603050405020304" pitchFamily="18" charset="0"/>
                <a:cs typeface="Times New Roman" panose="02020603050405020304" pitchFamily="18" charset="0"/>
              </a:rPr>
              <a:t>M.Tech</a:t>
            </a:r>
            <a:r>
              <a:rPr lang="en-US" sz="1100" spc="-5" dirty="0">
                <a:solidFill>
                  <a:srgbClr val="4C4D4F"/>
                </a:solidFill>
                <a:latin typeface="Times New Roman" panose="02020603050405020304" pitchFamily="18" charset="0"/>
                <a:cs typeface="Times New Roman" panose="02020603050405020304" pitchFamily="18" charset="0"/>
              </a:rPr>
              <a:t>]</a:t>
            </a:r>
          </a:p>
          <a:p>
            <a:pPr marL="12700">
              <a:spcBef>
                <a:spcPts val="100"/>
              </a:spcBef>
            </a:pPr>
            <a:r>
              <a:rPr lang="en-US" sz="1100" spc="-5" dirty="0" smtClean="0">
                <a:solidFill>
                  <a:srgbClr val="4C4D4F"/>
                </a:solidFill>
                <a:latin typeface="Times New Roman" panose="02020603050405020304" pitchFamily="18" charset="0"/>
                <a:cs typeface="Times New Roman" panose="02020603050405020304" pitchFamily="18" charset="0"/>
              </a:rPr>
              <a:t>[Pursuing </a:t>
            </a:r>
            <a:r>
              <a:rPr lang="en-US" sz="1100" spc="-5" dirty="0">
                <a:solidFill>
                  <a:srgbClr val="4C4D4F"/>
                </a:solidFill>
                <a:latin typeface="Times New Roman" panose="02020603050405020304" pitchFamily="18" charset="0"/>
                <a:cs typeface="Times New Roman" panose="02020603050405020304" pitchFamily="18" charset="0"/>
              </a:rPr>
              <a:t>PhD, </a:t>
            </a:r>
            <a:r>
              <a:rPr lang="en-US" sz="1100" spc="-5" dirty="0" smtClean="0">
                <a:solidFill>
                  <a:srgbClr val="4C4D4F"/>
                </a:solidFill>
                <a:latin typeface="Times New Roman" panose="02020603050405020304" pitchFamily="18" charset="0"/>
                <a:cs typeface="Times New Roman" panose="02020603050405020304" pitchFamily="18" charset="0"/>
              </a:rPr>
              <a:t>Hungary] </a:t>
            </a:r>
            <a:endParaRPr lang="en-US" sz="1100" dirty="0">
              <a:latin typeface="Times New Roman" panose="02020603050405020304" pitchFamily="18" charset="0"/>
              <a:cs typeface="Times New Roman" panose="02020603050405020304" pitchFamily="18" charset="0"/>
            </a:endParaRPr>
          </a:p>
          <a:p>
            <a:pPr marL="12700">
              <a:spcBef>
                <a:spcPts val="100"/>
              </a:spcBef>
            </a:pPr>
            <a:endParaRPr lang="en-US" sz="1100" dirty="0">
              <a:latin typeface="Times New Roman" panose="02020603050405020304" pitchFamily="18" charset="0"/>
              <a:cs typeface="Times New Roman" panose="02020603050405020304" pitchFamily="18" charset="0"/>
            </a:endParaRPr>
          </a:p>
          <a:p>
            <a:pPr marL="12700">
              <a:lnSpc>
                <a:spcPct val="100000"/>
              </a:lnSpc>
              <a:spcBef>
                <a:spcPts val="100"/>
              </a:spcBef>
            </a:pPr>
            <a:endParaRPr sz="1100" dirty="0">
              <a:latin typeface="Times New Roman" panose="02020603050405020304" pitchFamily="18" charset="0"/>
              <a:cs typeface="Times New Roman" panose="02020603050405020304" pitchFamily="18" charset="0"/>
            </a:endParaRPr>
          </a:p>
        </p:txBody>
      </p:sp>
      <p:sp>
        <p:nvSpPr>
          <p:cNvPr id="65" name="object 65"/>
          <p:cNvSpPr txBox="1"/>
          <p:nvPr/>
        </p:nvSpPr>
        <p:spPr>
          <a:xfrm>
            <a:off x="4890012" y="5778198"/>
            <a:ext cx="2288026" cy="520655"/>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Mr. Abdul Mohsin Bhat</a:t>
            </a:r>
            <a:endParaRPr sz="1100" dirty="0">
              <a:latin typeface="Times New Roman" panose="02020603050405020304" pitchFamily="18" charset="0"/>
              <a:cs typeface="Times New Roman" panose="02020603050405020304" pitchFamily="18" charset="0"/>
            </a:endParaRPr>
          </a:p>
          <a:p>
            <a:pPr marL="12700" marR="5080">
              <a:lnSpc>
                <a:spcPct val="100000"/>
              </a:lnSpc>
            </a:pPr>
            <a:r>
              <a:rPr lang="en-US" sz="1100" spc="-15" dirty="0">
                <a:solidFill>
                  <a:srgbClr val="4C4D4F"/>
                </a:solidFill>
                <a:latin typeface="Times New Roman" panose="02020603050405020304" pitchFamily="18" charset="0"/>
                <a:cs typeface="Times New Roman" panose="02020603050405020304" pitchFamily="18" charset="0"/>
              </a:rPr>
              <a:t>Teaching Assistant</a:t>
            </a:r>
            <a:r>
              <a:rPr sz="1100" b="0" spc="-15" dirty="0">
                <a:solidFill>
                  <a:srgbClr val="4C4D4F"/>
                </a:solidFill>
                <a:latin typeface="Times New Roman" panose="02020603050405020304" pitchFamily="18" charset="0"/>
                <a:cs typeface="Times New Roman" panose="02020603050405020304" pitchFamily="18" charset="0"/>
              </a:rPr>
              <a:t>,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 </a:t>
            </a:r>
            <a:r>
              <a:rPr lang="en-US" sz="1100" b="0" spc="-15" dirty="0">
                <a:solidFill>
                  <a:srgbClr val="4C4D4F"/>
                </a:solidFill>
                <a:latin typeface="Times New Roman" panose="02020603050405020304" pitchFamily="18" charset="0"/>
                <a:cs typeface="Times New Roman" panose="02020603050405020304" pitchFamily="18" charset="0"/>
              </a:rPr>
              <a:t> </a:t>
            </a:r>
            <a:r>
              <a:rPr lang="en-US" sz="1100" spc="-5" dirty="0">
                <a:solidFill>
                  <a:srgbClr val="4C4D4F"/>
                </a:solidFill>
                <a:latin typeface="Times New Roman" panose="02020603050405020304" pitchFamily="18" charset="0"/>
                <a:cs typeface="Times New Roman" panose="02020603050405020304" pitchFamily="18" charset="0"/>
              </a:rPr>
              <a:t>IT</a:t>
            </a:r>
          </a:p>
          <a:p>
            <a:pPr marL="12700" marR="5080">
              <a:lnSpc>
                <a:spcPct val="100000"/>
              </a:lnSpc>
            </a:pPr>
            <a:r>
              <a:rPr sz="1100" b="0" spc="-15" dirty="0">
                <a:solidFill>
                  <a:srgbClr val="4C4D4F"/>
                </a:solidFill>
                <a:latin typeface="Times New Roman" panose="02020603050405020304" pitchFamily="18" charset="0"/>
                <a:cs typeface="Times New Roman" panose="02020603050405020304" pitchFamily="18" charset="0"/>
              </a:rPr>
              <a:t>[</a:t>
            </a:r>
            <a:r>
              <a:rPr lang="en-US" sz="1100" spc="-15" dirty="0">
                <a:solidFill>
                  <a:srgbClr val="4C4D4F"/>
                </a:solidFill>
                <a:latin typeface="Times New Roman" panose="02020603050405020304" pitchFamily="18" charset="0"/>
                <a:cs typeface="Times New Roman" panose="02020603050405020304" pitchFamily="18" charset="0"/>
              </a:rPr>
              <a:t>M.Sc.</a:t>
            </a:r>
            <a:r>
              <a:rPr sz="1100" b="0" spc="-15" dirty="0">
                <a:solidFill>
                  <a:srgbClr val="4C4D4F"/>
                </a:solidFill>
                <a:latin typeface="Times New Roman" panose="02020603050405020304" pitchFamily="18" charset="0"/>
                <a:cs typeface="Times New Roman" panose="02020603050405020304" pitchFamily="18" charset="0"/>
              </a:rPr>
              <a:t>, </a:t>
            </a:r>
            <a:r>
              <a:rPr lang="en-US" sz="1100" spc="-5" dirty="0">
                <a:solidFill>
                  <a:srgbClr val="4C4D4F"/>
                </a:solidFill>
                <a:latin typeface="Times New Roman" panose="02020603050405020304" pitchFamily="18" charset="0"/>
                <a:cs typeface="Times New Roman" panose="02020603050405020304" pitchFamily="18" charset="0"/>
              </a:rPr>
              <a:t>Central University of Kashmir</a:t>
            </a:r>
            <a:r>
              <a:rPr sz="1100" b="0" spc="-5"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66" name="object 66"/>
          <p:cNvSpPr txBox="1"/>
          <p:nvPr/>
        </p:nvSpPr>
        <p:spPr>
          <a:xfrm>
            <a:off x="4904360" y="1291175"/>
            <a:ext cx="2259330" cy="520655"/>
          </a:xfrm>
          <a:prstGeom prst="rect">
            <a:avLst/>
          </a:prstGeom>
        </p:spPr>
        <p:txBody>
          <a:bodyPr vert="horz" wrap="square" lIns="0" tIns="12700" rIns="0" bIns="0" rtlCol="0">
            <a:spAutoFit/>
          </a:bodyPr>
          <a:lstStyle/>
          <a:p>
            <a:pPr marL="127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Mir Aman Sheheryar </a:t>
            </a:r>
            <a:endParaRPr sz="1100" dirty="0">
              <a:latin typeface="Times New Roman" panose="02020603050405020304" pitchFamily="18" charset="0"/>
              <a:cs typeface="Times New Roman" panose="02020603050405020304" pitchFamily="18" charset="0"/>
            </a:endParaRPr>
          </a:p>
          <a:p>
            <a:pPr marL="12700" marR="5080">
              <a:lnSpc>
                <a:spcPct val="100000"/>
              </a:lnSpc>
              <a:tabLst>
                <a:tab pos="500380" algn="l"/>
                <a:tab pos="1259840" algn="l"/>
                <a:tab pos="1553845" algn="l"/>
              </a:tabLst>
            </a:pPr>
            <a:r>
              <a:rPr lang="en-US" sz="1100" b="0" spc="-15" dirty="0">
                <a:solidFill>
                  <a:srgbClr val="4C4D4F"/>
                </a:solidFill>
                <a:latin typeface="Times New Roman" panose="02020603050405020304" pitchFamily="18" charset="0"/>
                <a:cs typeface="Times New Roman" panose="02020603050405020304" pitchFamily="18" charset="0"/>
              </a:rPr>
              <a:t>Assistant </a:t>
            </a:r>
            <a:r>
              <a:rPr sz="1100" b="0" spc="-15" dirty="0" smtClean="0">
                <a:solidFill>
                  <a:srgbClr val="4C4D4F"/>
                </a:solidFill>
                <a:latin typeface="Times New Roman" panose="02020603050405020304" pitchFamily="18" charset="0"/>
                <a:cs typeface="Times New Roman" panose="02020603050405020304" pitchFamily="18" charset="0"/>
              </a:rPr>
              <a:t>Professor,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 IT</a:t>
            </a:r>
            <a:r>
              <a:rPr sz="1100" b="0" dirty="0">
                <a:solidFill>
                  <a:srgbClr val="4C4D4F"/>
                </a:solidFill>
                <a:latin typeface="Times New Roman" panose="02020603050405020304" pitchFamily="18" charset="0"/>
                <a:cs typeface="Times New Roman" panose="02020603050405020304" pitchFamily="18" charset="0"/>
              </a:rPr>
              <a:t> [</a:t>
            </a:r>
            <a:r>
              <a:rPr lang="en-US" sz="1100" dirty="0">
                <a:solidFill>
                  <a:srgbClr val="4C4D4F"/>
                </a:solidFill>
                <a:latin typeface="Times New Roman" panose="02020603050405020304" pitchFamily="18" charset="0"/>
                <a:cs typeface="Times New Roman" panose="02020603050405020304" pitchFamily="18" charset="0"/>
              </a:rPr>
              <a:t>M.Tech</a:t>
            </a:r>
            <a:r>
              <a:rPr sz="1100" b="0" dirty="0">
                <a:solidFill>
                  <a:srgbClr val="4C4D4F"/>
                </a:solidFill>
                <a:latin typeface="Times New Roman" panose="02020603050405020304" pitchFamily="18" charset="0"/>
                <a:cs typeface="Times New Roman" panose="02020603050405020304" pitchFamily="18" charset="0"/>
              </a:rPr>
              <a:t>,</a:t>
            </a:r>
            <a:r>
              <a:rPr lang="en-US" sz="1100" dirty="0">
                <a:solidFill>
                  <a:srgbClr val="4C4D4F"/>
                </a:solidFill>
                <a:latin typeface="Times New Roman" panose="02020603050405020304" pitchFamily="18" charset="0"/>
                <a:cs typeface="Times New Roman" panose="02020603050405020304" pitchFamily="18" charset="0"/>
              </a:rPr>
              <a:t> Sharda </a:t>
            </a:r>
            <a:r>
              <a:rPr sz="1100" b="0" spc="-5" dirty="0">
                <a:solidFill>
                  <a:srgbClr val="4C4D4F"/>
                </a:solidFill>
                <a:latin typeface="Times New Roman" panose="02020603050405020304" pitchFamily="18" charset="0"/>
                <a:cs typeface="Times New Roman" panose="02020603050405020304" pitchFamily="18" charset="0"/>
              </a:rPr>
              <a:t>Uni</a:t>
            </a:r>
            <a:r>
              <a:rPr sz="1100" b="0" spc="-10" dirty="0">
                <a:solidFill>
                  <a:srgbClr val="4C4D4F"/>
                </a:solidFill>
                <a:latin typeface="Times New Roman" panose="02020603050405020304" pitchFamily="18" charset="0"/>
                <a:cs typeface="Times New Roman" panose="02020603050405020304" pitchFamily="18" charset="0"/>
              </a:rPr>
              <a:t>v</a:t>
            </a:r>
            <a:r>
              <a:rPr sz="1100" b="0" dirty="0">
                <a:solidFill>
                  <a:srgbClr val="4C4D4F"/>
                </a:solidFill>
                <a:latin typeface="Times New Roman" panose="02020603050405020304" pitchFamily="18" charset="0"/>
                <a:cs typeface="Times New Roman" panose="02020603050405020304" pitchFamily="18" charset="0"/>
              </a:rPr>
              <a:t>e</a:t>
            </a:r>
            <a:r>
              <a:rPr sz="1100" b="0" spc="5" dirty="0">
                <a:solidFill>
                  <a:srgbClr val="4C4D4F"/>
                </a:solidFill>
                <a:latin typeface="Times New Roman" panose="02020603050405020304" pitchFamily="18" charset="0"/>
                <a:cs typeface="Times New Roman" panose="02020603050405020304" pitchFamily="18" charset="0"/>
              </a:rPr>
              <a:t>r</a:t>
            </a:r>
            <a:r>
              <a:rPr sz="1100" b="0" spc="-5" dirty="0">
                <a:solidFill>
                  <a:srgbClr val="4C4D4F"/>
                </a:solidFill>
                <a:latin typeface="Times New Roman" panose="02020603050405020304" pitchFamily="18" charset="0"/>
                <a:cs typeface="Times New Roman" panose="02020603050405020304" pitchFamily="18" charset="0"/>
              </a:rPr>
              <a:t>sit</a:t>
            </a:r>
            <a:r>
              <a:rPr lang="en-US" sz="1100" dirty="0">
                <a:solidFill>
                  <a:srgbClr val="4C4D4F"/>
                </a:solidFill>
                <a:latin typeface="Times New Roman" panose="02020603050405020304" pitchFamily="18" charset="0"/>
                <a:cs typeface="Times New Roman" panose="02020603050405020304" pitchFamily="18" charset="0"/>
              </a:rPr>
              <a:t>y </a:t>
            </a:r>
            <a:r>
              <a:rPr sz="1100" b="0" spc="-5"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72" name="object 72"/>
          <p:cNvSpPr txBox="1"/>
          <p:nvPr/>
        </p:nvSpPr>
        <p:spPr>
          <a:xfrm>
            <a:off x="4809234" y="3088237"/>
            <a:ext cx="2780285" cy="1397819"/>
          </a:xfrm>
          <a:prstGeom prst="rect">
            <a:avLst/>
          </a:prstGeom>
        </p:spPr>
        <p:txBody>
          <a:bodyPr vert="horz" wrap="square" lIns="0" tIns="12700" rIns="0" bIns="0" rtlCol="0">
            <a:spAutoFit/>
          </a:bodyPr>
          <a:lstStyle/>
          <a:p>
            <a:pPr marL="38100">
              <a:lnSpc>
                <a:spcPct val="100000"/>
              </a:lnSpc>
              <a:spcBef>
                <a:spcPts val="100"/>
              </a:spcBef>
            </a:pPr>
            <a:r>
              <a:rPr lang="en-US" sz="1100" b="1" spc="-35" dirty="0">
                <a:solidFill>
                  <a:srgbClr val="F74F21"/>
                </a:solidFill>
                <a:latin typeface="Times New Roman" panose="02020603050405020304" pitchFamily="18" charset="0"/>
                <a:cs typeface="Times New Roman" panose="02020603050405020304" pitchFamily="18" charset="0"/>
              </a:rPr>
              <a:t>Er. Amjid Hussain</a:t>
            </a:r>
            <a:endParaRPr sz="1100" dirty="0">
              <a:latin typeface="Times New Roman" panose="02020603050405020304" pitchFamily="18" charset="0"/>
              <a:cs typeface="Times New Roman" panose="02020603050405020304" pitchFamily="18" charset="0"/>
            </a:endParaRPr>
          </a:p>
          <a:p>
            <a:pPr marL="38100" marR="729615">
              <a:lnSpc>
                <a:spcPct val="100000"/>
              </a:lnSpc>
            </a:pPr>
            <a:r>
              <a:rPr lang="en-US" sz="1100" b="0" spc="-15" dirty="0">
                <a:solidFill>
                  <a:srgbClr val="4C4D4F"/>
                </a:solidFill>
                <a:latin typeface="Times New Roman" panose="02020603050405020304" pitchFamily="18" charset="0"/>
                <a:cs typeface="Times New Roman" panose="02020603050405020304" pitchFamily="18" charset="0"/>
              </a:rPr>
              <a:t>Assistant </a:t>
            </a:r>
            <a:r>
              <a:rPr sz="1100" b="0" spc="-15" dirty="0" smtClean="0">
                <a:solidFill>
                  <a:srgbClr val="4C4D4F"/>
                </a:solidFill>
                <a:latin typeface="Times New Roman" panose="02020603050405020304" pitchFamily="18" charset="0"/>
                <a:cs typeface="Times New Roman" panose="02020603050405020304" pitchFamily="18" charset="0"/>
              </a:rPr>
              <a:t>Professor,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a:t>
            </a:r>
            <a:r>
              <a:rPr sz="1100" b="0" spc="-80" dirty="0">
                <a:solidFill>
                  <a:srgbClr val="4C4D4F"/>
                </a:solidFill>
                <a:latin typeface="Times New Roman" panose="02020603050405020304" pitchFamily="18" charset="0"/>
                <a:cs typeface="Times New Roman" panose="02020603050405020304" pitchFamily="18" charset="0"/>
              </a:rPr>
              <a:t> </a:t>
            </a:r>
            <a:r>
              <a:rPr lang="en-US" sz="1100" dirty="0">
                <a:solidFill>
                  <a:srgbClr val="4C4D4F"/>
                </a:solidFill>
                <a:latin typeface="Times New Roman" panose="02020603050405020304" pitchFamily="18" charset="0"/>
                <a:cs typeface="Times New Roman" panose="02020603050405020304" pitchFamily="18" charset="0"/>
              </a:rPr>
              <a:t> IT</a:t>
            </a:r>
            <a:endParaRPr sz="1100" dirty="0">
              <a:latin typeface="Times New Roman" panose="02020603050405020304" pitchFamily="18" charset="0"/>
              <a:cs typeface="Times New Roman" panose="02020603050405020304" pitchFamily="18" charset="0"/>
            </a:endParaRPr>
          </a:p>
          <a:p>
            <a:pPr marL="38100">
              <a:lnSpc>
                <a:spcPct val="100000"/>
              </a:lnSpc>
            </a:pPr>
            <a:r>
              <a:rPr sz="1100" b="0" spc="-15" dirty="0">
                <a:solidFill>
                  <a:srgbClr val="4C4D4F"/>
                </a:solidFill>
                <a:latin typeface="Times New Roman" panose="02020603050405020304" pitchFamily="18" charset="0"/>
                <a:cs typeface="Times New Roman" panose="02020603050405020304" pitchFamily="18" charset="0"/>
              </a:rPr>
              <a:t>[</a:t>
            </a:r>
            <a:r>
              <a:rPr lang="en-US" sz="1100" spc="-15" dirty="0">
                <a:solidFill>
                  <a:srgbClr val="4C4D4F"/>
                </a:solidFill>
                <a:latin typeface="Times New Roman" panose="02020603050405020304" pitchFamily="18" charset="0"/>
                <a:cs typeface="Times New Roman" panose="02020603050405020304" pitchFamily="18" charset="0"/>
              </a:rPr>
              <a:t>M.Tech, IIIT Bhubaneswar </a:t>
            </a:r>
            <a:r>
              <a:rPr sz="1100" b="0" spc="-5"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a:p>
            <a:pPr>
              <a:lnSpc>
                <a:spcPct val="100000"/>
              </a:lnSpc>
              <a:spcBef>
                <a:spcPts val="30"/>
              </a:spcBef>
            </a:pPr>
            <a:endParaRPr lang="en-US" sz="1200" dirty="0">
              <a:latin typeface="Times New Roman" panose="02020603050405020304" pitchFamily="18" charset="0"/>
              <a:cs typeface="Times New Roman" panose="02020603050405020304" pitchFamily="18" charset="0"/>
            </a:endParaRPr>
          </a:p>
          <a:p>
            <a:pPr>
              <a:lnSpc>
                <a:spcPct val="100000"/>
              </a:lnSpc>
              <a:spcBef>
                <a:spcPts val="30"/>
              </a:spcBef>
            </a:pPr>
            <a:endParaRPr sz="1200" dirty="0">
              <a:latin typeface="Times New Roman" panose="02020603050405020304" pitchFamily="18" charset="0"/>
              <a:cs typeface="Times New Roman" panose="02020603050405020304" pitchFamily="18" charset="0"/>
            </a:endParaRPr>
          </a:p>
          <a:p>
            <a:pPr marL="12700">
              <a:lnSpc>
                <a:spcPct val="100000"/>
              </a:lnSpc>
            </a:pPr>
            <a:r>
              <a:rPr lang="en-US" sz="1100" b="1" spc="-35" dirty="0">
                <a:solidFill>
                  <a:srgbClr val="F74F21"/>
                </a:solidFill>
                <a:latin typeface="Times New Roman" panose="02020603050405020304" pitchFamily="18" charset="0"/>
                <a:cs typeface="Times New Roman" panose="02020603050405020304" pitchFamily="18" charset="0"/>
              </a:rPr>
              <a:t>Er. Abiroo Badar</a:t>
            </a:r>
            <a:endParaRPr sz="1100" dirty="0">
              <a:latin typeface="Times New Roman" panose="02020603050405020304" pitchFamily="18" charset="0"/>
              <a:cs typeface="Times New Roman" panose="02020603050405020304" pitchFamily="18" charset="0"/>
            </a:endParaRPr>
          </a:p>
          <a:p>
            <a:pPr marL="12700" marR="5080">
              <a:lnSpc>
                <a:spcPct val="100000"/>
              </a:lnSpc>
            </a:pPr>
            <a:r>
              <a:rPr lang="en-US" sz="1100" b="0" spc="-5" dirty="0">
                <a:solidFill>
                  <a:srgbClr val="4C4D4F"/>
                </a:solidFill>
                <a:latin typeface="Times New Roman" panose="02020603050405020304" pitchFamily="18" charset="0"/>
                <a:cs typeface="Times New Roman" panose="02020603050405020304" pitchFamily="18" charset="0"/>
              </a:rPr>
              <a:t>Teaching </a:t>
            </a:r>
            <a:r>
              <a:rPr sz="1100" b="0" spc="-5" dirty="0">
                <a:solidFill>
                  <a:srgbClr val="4C4D4F"/>
                </a:solidFill>
                <a:latin typeface="Times New Roman" panose="02020603050405020304" pitchFamily="18" charset="0"/>
                <a:cs typeface="Times New Roman" panose="02020603050405020304" pitchFamily="18" charset="0"/>
              </a:rPr>
              <a:t>Ass</a:t>
            </a:r>
            <a:r>
              <a:rPr lang="en-US" sz="1100" b="0" spc="-5" dirty="0">
                <a:solidFill>
                  <a:srgbClr val="4C4D4F"/>
                </a:solidFill>
                <a:latin typeface="Times New Roman" panose="02020603050405020304" pitchFamily="18" charset="0"/>
                <a:cs typeface="Times New Roman" panose="02020603050405020304" pitchFamily="18" charset="0"/>
              </a:rPr>
              <a:t>istant</a:t>
            </a:r>
            <a:r>
              <a:rPr sz="1100" b="0" spc="-5" dirty="0">
                <a:solidFill>
                  <a:srgbClr val="4C4D4F"/>
                </a:solidFill>
                <a:latin typeface="Times New Roman" panose="02020603050405020304" pitchFamily="18" charset="0"/>
                <a:cs typeface="Times New Roman" panose="02020603050405020304" pitchFamily="18" charset="0"/>
              </a:rPr>
              <a:t> </a:t>
            </a:r>
            <a:r>
              <a:rPr sz="1100" b="0" spc="-15" dirty="0">
                <a:solidFill>
                  <a:srgbClr val="4C4D4F"/>
                </a:solidFill>
                <a:latin typeface="Times New Roman" panose="02020603050405020304" pitchFamily="18" charset="0"/>
                <a:cs typeface="Times New Roman" panose="02020603050405020304" pitchFamily="18" charset="0"/>
              </a:rPr>
              <a:t>, </a:t>
            </a:r>
            <a:r>
              <a:rPr sz="1100" b="0" dirty="0">
                <a:solidFill>
                  <a:srgbClr val="4C4D4F"/>
                </a:solidFill>
                <a:latin typeface="Times New Roman" panose="02020603050405020304" pitchFamily="18" charset="0"/>
                <a:cs typeface="Times New Roman" panose="02020603050405020304" pitchFamily="18" charset="0"/>
              </a:rPr>
              <a:t>Dept. </a:t>
            </a:r>
            <a:r>
              <a:rPr sz="1100" b="0" spc="-15" dirty="0">
                <a:solidFill>
                  <a:srgbClr val="4C4D4F"/>
                </a:solidFill>
                <a:latin typeface="Times New Roman" panose="02020603050405020304" pitchFamily="18" charset="0"/>
                <a:cs typeface="Times New Roman" panose="02020603050405020304" pitchFamily="18" charset="0"/>
              </a:rPr>
              <a:t>of </a:t>
            </a:r>
            <a:r>
              <a:rPr lang="en-US" sz="1100" spc="-5" dirty="0">
                <a:solidFill>
                  <a:srgbClr val="4C4D4F"/>
                </a:solidFill>
                <a:latin typeface="Times New Roman" panose="02020603050405020304" pitchFamily="18" charset="0"/>
                <a:cs typeface="Times New Roman" panose="02020603050405020304" pitchFamily="18" charset="0"/>
              </a:rPr>
              <a:t> IT</a:t>
            </a:r>
            <a:endParaRPr sz="1100" dirty="0">
              <a:latin typeface="Times New Roman" panose="02020603050405020304" pitchFamily="18" charset="0"/>
              <a:cs typeface="Times New Roman" panose="02020603050405020304" pitchFamily="18" charset="0"/>
            </a:endParaRPr>
          </a:p>
          <a:p>
            <a:pPr marL="12700">
              <a:lnSpc>
                <a:spcPct val="100000"/>
              </a:lnSpc>
            </a:pPr>
            <a:r>
              <a:rPr sz="1100" b="0" spc="-15" dirty="0">
                <a:solidFill>
                  <a:srgbClr val="4C4D4F"/>
                </a:solidFill>
                <a:latin typeface="Times New Roman" panose="02020603050405020304" pitchFamily="18" charset="0"/>
                <a:cs typeface="Times New Roman" panose="02020603050405020304" pitchFamily="18" charset="0"/>
              </a:rPr>
              <a:t>[</a:t>
            </a:r>
            <a:r>
              <a:rPr lang="en-US" sz="1100" spc="-15" dirty="0">
                <a:solidFill>
                  <a:srgbClr val="4C4D4F"/>
                </a:solidFill>
                <a:latin typeface="Times New Roman" panose="02020603050405020304" pitchFamily="18" charset="0"/>
                <a:cs typeface="Times New Roman" panose="02020603050405020304" pitchFamily="18" charset="0"/>
              </a:rPr>
              <a:t>M.Tech</a:t>
            </a:r>
            <a:r>
              <a:rPr sz="1100" b="0" spc="-15" dirty="0">
                <a:solidFill>
                  <a:srgbClr val="4C4D4F"/>
                </a:solidFill>
                <a:latin typeface="Times New Roman" panose="02020603050405020304" pitchFamily="18" charset="0"/>
                <a:cs typeface="Times New Roman" panose="02020603050405020304" pitchFamily="18" charset="0"/>
              </a:rPr>
              <a:t>, </a:t>
            </a:r>
            <a:r>
              <a:rPr lang="en-US" sz="1100" dirty="0">
                <a:solidFill>
                  <a:srgbClr val="4C4D4F"/>
                </a:solidFill>
                <a:latin typeface="Times New Roman" panose="02020603050405020304" pitchFamily="18" charset="0"/>
                <a:cs typeface="Times New Roman" panose="02020603050405020304" pitchFamily="18" charset="0"/>
              </a:rPr>
              <a:t>Central University of Kashmir</a:t>
            </a:r>
            <a:r>
              <a:rPr sz="1100" b="0" spc="-10" dirty="0">
                <a:solidFill>
                  <a:srgbClr val="4C4D4F"/>
                </a:solidFill>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80" name="object 80"/>
          <p:cNvSpPr/>
          <p:nvPr/>
        </p:nvSpPr>
        <p:spPr>
          <a:xfrm>
            <a:off x="6350" y="6362"/>
            <a:ext cx="1188085" cy="1244600"/>
          </a:xfrm>
          <a:custGeom>
            <a:avLst/>
            <a:gdLst/>
            <a:ahLst/>
            <a:cxnLst/>
            <a:rect l="l" t="t" r="r" b="b"/>
            <a:pathLst>
              <a:path w="1188085" h="1244600">
                <a:moveTo>
                  <a:pt x="0" y="1244587"/>
                </a:moveTo>
                <a:lnTo>
                  <a:pt x="1187488" y="1244587"/>
                </a:lnTo>
                <a:lnTo>
                  <a:pt x="1187488" y="0"/>
                </a:lnTo>
                <a:lnTo>
                  <a:pt x="0" y="0"/>
                </a:lnTo>
                <a:lnTo>
                  <a:pt x="0" y="1244587"/>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81" name="object 81"/>
          <p:cNvSpPr/>
          <p:nvPr/>
        </p:nvSpPr>
        <p:spPr>
          <a:xfrm>
            <a:off x="6350" y="6362"/>
            <a:ext cx="1188085" cy="1244600"/>
          </a:xfrm>
          <a:custGeom>
            <a:avLst/>
            <a:gdLst/>
            <a:ahLst/>
            <a:cxnLst/>
            <a:rect l="l" t="t" r="r" b="b"/>
            <a:pathLst>
              <a:path w="1188085" h="1244600">
                <a:moveTo>
                  <a:pt x="0" y="1244600"/>
                </a:moveTo>
                <a:lnTo>
                  <a:pt x="1187488" y="1244600"/>
                </a:lnTo>
                <a:lnTo>
                  <a:pt x="1187488" y="0"/>
                </a:lnTo>
                <a:lnTo>
                  <a:pt x="0" y="0"/>
                </a:lnTo>
                <a:lnTo>
                  <a:pt x="0" y="124460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82" name="object 82"/>
          <p:cNvSpPr txBox="1"/>
          <p:nvPr/>
        </p:nvSpPr>
        <p:spPr>
          <a:xfrm>
            <a:off x="1228113" y="528874"/>
            <a:ext cx="858181" cy="382156"/>
          </a:xfrm>
          <a:prstGeom prst="rect">
            <a:avLst/>
          </a:prstGeom>
        </p:spPr>
        <p:txBody>
          <a:bodyPr vert="horz" wrap="square" lIns="0" tIns="12700" rIns="0" bIns="0" rtlCol="0">
            <a:spAutoFit/>
          </a:bodyPr>
          <a:lstStyle/>
          <a:p>
            <a:pPr marL="12700">
              <a:lnSpc>
                <a:spcPct val="100000"/>
              </a:lnSpc>
              <a:spcBef>
                <a:spcPts val="100"/>
              </a:spcBef>
            </a:pPr>
            <a:r>
              <a:rPr sz="2400" b="0" spc="85" dirty="0">
                <a:solidFill>
                  <a:srgbClr val="848688"/>
                </a:solidFill>
                <a:latin typeface="Times New Roman" panose="02020603050405020304" pitchFamily="18" charset="0"/>
                <a:cs typeface="Times New Roman" panose="02020603050405020304" pitchFamily="18" charset="0"/>
              </a:rPr>
              <a:t>THE</a:t>
            </a:r>
            <a:endParaRPr sz="2400" dirty="0">
              <a:latin typeface="Times New Roman" panose="02020603050405020304" pitchFamily="18" charset="0"/>
              <a:cs typeface="Times New Roman" panose="02020603050405020304" pitchFamily="18" charset="0"/>
            </a:endParaRPr>
          </a:p>
        </p:txBody>
      </p:sp>
      <p:sp>
        <p:nvSpPr>
          <p:cNvPr id="83" name="object 83"/>
          <p:cNvSpPr txBox="1"/>
          <p:nvPr/>
        </p:nvSpPr>
        <p:spPr>
          <a:xfrm>
            <a:off x="1222754" y="757474"/>
            <a:ext cx="2331975"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848688"/>
                </a:solidFill>
                <a:latin typeface="Times New Roman" panose="02020603050405020304" pitchFamily="18" charset="0"/>
                <a:cs typeface="Times New Roman" panose="02020603050405020304" pitchFamily="18" charset="0"/>
              </a:rPr>
              <a:t>FACULTY</a:t>
            </a:r>
            <a:endParaRPr sz="3600" dirty="0">
              <a:latin typeface="Times New Roman" panose="02020603050405020304" pitchFamily="18" charset="0"/>
              <a:cs typeface="Times New Roman" panose="02020603050405020304" pitchFamily="18" charset="0"/>
            </a:endParaRPr>
          </a:p>
        </p:txBody>
      </p:sp>
      <p:sp>
        <p:nvSpPr>
          <p:cNvPr id="88" name="object 88"/>
          <p:cNvSpPr txBox="1"/>
          <p:nvPr/>
        </p:nvSpPr>
        <p:spPr>
          <a:xfrm>
            <a:off x="291785" y="7526025"/>
            <a:ext cx="1794510" cy="324448"/>
          </a:xfrm>
          <a:prstGeom prst="rect">
            <a:avLst/>
          </a:prstGeom>
        </p:spPr>
        <p:txBody>
          <a:bodyPr vert="horz" wrap="square" lIns="0" tIns="21590" rIns="0" bIns="0" rtlCol="0">
            <a:spAutoFit/>
          </a:bodyPr>
          <a:lstStyle/>
          <a:p>
            <a:pPr marL="12700">
              <a:spcBef>
                <a:spcPts val="170"/>
              </a:spcBef>
            </a:pPr>
            <a:r>
              <a:rPr lang="en-US" sz="900" b="1" dirty="0" smtClean="0">
                <a:latin typeface="Times New Roman" panose="02020603050405020304" pitchFamily="18" charset="0"/>
                <a:cs typeface="Times New Roman" panose="02020603050405020304" pitchFamily="18" charset="0"/>
              </a:rPr>
              <a:t>14</a:t>
            </a:r>
            <a:r>
              <a:rPr lang="en-US" sz="900" dirty="0" smtClean="0">
                <a:latin typeface="Times New Roman" panose="02020603050405020304" pitchFamily="18" charset="0"/>
                <a:cs typeface="Times New Roman" panose="02020603050405020304" pitchFamily="18" charset="0"/>
              </a:rPr>
              <a:t>| </a:t>
            </a:r>
            <a:r>
              <a:rPr lang="en-US" sz="900" spc="-10" dirty="0">
                <a:latin typeface="Times New Roman" panose="02020603050405020304" pitchFamily="18" charset="0"/>
                <a:cs typeface="Times New Roman" panose="02020603050405020304" pitchFamily="18" charset="0"/>
              </a:rPr>
              <a:t>B.Tech CSE</a:t>
            </a:r>
            <a:endParaRPr lang="en-US" sz="900" dirty="0">
              <a:latin typeface="Times New Roman" panose="02020603050405020304" pitchFamily="18" charset="0"/>
              <a:cs typeface="Times New Roman" panose="02020603050405020304" pitchFamily="18" charset="0"/>
            </a:endParaRPr>
          </a:p>
          <a:p>
            <a:pPr marL="12700">
              <a:lnSpc>
                <a:spcPct val="100000"/>
              </a:lnSpc>
              <a:spcBef>
                <a:spcPts val="170"/>
              </a:spcBef>
            </a:pPr>
            <a:endParaRPr sz="900" dirty="0">
              <a:latin typeface="Times New Roman" panose="02020603050405020304" pitchFamily="18" charset="0"/>
              <a:cs typeface="Times New Roman" panose="02020603050405020304" pitchFamily="18" charset="0"/>
            </a:endParaRPr>
          </a:p>
        </p:txBody>
      </p:sp>
      <p:sp>
        <p:nvSpPr>
          <p:cNvPr id="89" name="object 89"/>
          <p:cNvSpPr txBox="1"/>
          <p:nvPr/>
        </p:nvSpPr>
        <p:spPr>
          <a:xfrm>
            <a:off x="13522852" y="7529325"/>
            <a:ext cx="1383030" cy="160300"/>
          </a:xfrm>
          <a:prstGeom prst="rect">
            <a:avLst/>
          </a:prstGeom>
        </p:spPr>
        <p:txBody>
          <a:bodyPr vert="horz" wrap="square" lIns="0" tIns="21590" rIns="0" bIns="0" rtlCol="0">
            <a:spAutoFit/>
          </a:bodyPr>
          <a:lstStyle/>
          <a:p>
            <a:pPr marL="12700">
              <a:lnSpc>
                <a:spcPct val="100000"/>
              </a:lnSpc>
              <a:spcBef>
                <a:spcPts val="170"/>
              </a:spcBef>
            </a:pPr>
            <a:r>
              <a:rPr sz="900" b="0" dirty="0">
                <a:latin typeface="Times New Roman" panose="02020603050405020304" pitchFamily="18" charset="0"/>
                <a:cs typeface="Times New Roman" panose="02020603050405020304" pitchFamily="18" charset="0"/>
              </a:rPr>
              <a:t>Placement </a:t>
            </a:r>
            <a:r>
              <a:rPr sz="900" b="0" spc="-5" dirty="0">
                <a:latin typeface="Times New Roman" panose="02020603050405020304" pitchFamily="18" charset="0"/>
                <a:cs typeface="Times New Roman" panose="02020603050405020304" pitchFamily="18" charset="0"/>
              </a:rPr>
              <a:t>Brochure 20</a:t>
            </a:r>
            <a:r>
              <a:rPr lang="en-US" sz="900" b="0" spc="-5" dirty="0">
                <a:latin typeface="Times New Roman" panose="02020603050405020304" pitchFamily="18" charset="0"/>
                <a:cs typeface="Times New Roman" panose="02020603050405020304" pitchFamily="18" charset="0"/>
              </a:rPr>
              <a:t>20</a:t>
            </a:r>
            <a:r>
              <a:rPr sz="900" b="0" spc="-5" dirty="0">
                <a:latin typeface="Times New Roman" panose="02020603050405020304" pitchFamily="18" charset="0"/>
                <a:cs typeface="Times New Roman" panose="02020603050405020304" pitchFamily="18" charset="0"/>
              </a:rPr>
              <a:t> </a:t>
            </a:r>
            <a:r>
              <a:rPr sz="900" b="0" dirty="0">
                <a:latin typeface="Times New Roman" panose="02020603050405020304" pitchFamily="18" charset="0"/>
                <a:cs typeface="Times New Roman" panose="02020603050405020304" pitchFamily="18" charset="0"/>
              </a:rPr>
              <a:t>|</a:t>
            </a:r>
            <a:r>
              <a:rPr sz="900" b="0" spc="-85" dirty="0">
                <a:latin typeface="Times New Roman" panose="02020603050405020304" pitchFamily="18" charset="0"/>
                <a:cs typeface="Times New Roman" panose="02020603050405020304" pitchFamily="18" charset="0"/>
              </a:rPr>
              <a:t> </a:t>
            </a:r>
            <a:r>
              <a:rPr lang="en-IN" sz="900" b="1" spc="-85" dirty="0" smtClean="0">
                <a:latin typeface="Times New Roman" panose="02020603050405020304" pitchFamily="18" charset="0"/>
                <a:cs typeface="Times New Roman" panose="02020603050405020304" pitchFamily="18" charset="0"/>
              </a:rPr>
              <a:t>15</a:t>
            </a:r>
            <a:endParaRPr sz="900" dirty="0">
              <a:latin typeface="Times New Roman" panose="02020603050405020304" pitchFamily="18" charset="0"/>
              <a:cs typeface="Times New Roman" panose="02020603050405020304" pitchFamily="18" charset="0"/>
            </a:endParaRPr>
          </a:p>
        </p:txBody>
      </p:sp>
      <p:sp>
        <p:nvSpPr>
          <p:cNvPr id="90" name="Rectangle 89"/>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1" name="Rectangle 90"/>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3" name="Rectangle 92"/>
          <p:cNvSpPr/>
          <p:nvPr/>
        </p:nvSpPr>
        <p:spPr>
          <a:xfrm>
            <a:off x="14973297"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81" y="2237561"/>
            <a:ext cx="699020" cy="782959"/>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11" y="3254646"/>
            <a:ext cx="721360" cy="804037"/>
          </a:xfrm>
          <a:prstGeom prst="rect">
            <a:avLst/>
          </a:prstGeom>
        </p:spPr>
      </p:pic>
      <p:pic>
        <p:nvPicPr>
          <p:cNvPr id="96" name="Picture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669" y="4201088"/>
            <a:ext cx="734959" cy="793729"/>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74" y="5093526"/>
            <a:ext cx="729088" cy="816379"/>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281" y="6060883"/>
            <a:ext cx="704886" cy="784998"/>
          </a:xfrm>
          <a:prstGeom prst="rect">
            <a:avLst/>
          </a:prstGeom>
        </p:spPr>
      </p:pic>
      <p:pic>
        <p:nvPicPr>
          <p:cNvPr id="99" name="Picture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0672" y="4776222"/>
            <a:ext cx="705332" cy="673461"/>
          </a:xfrm>
          <a:prstGeom prst="rect">
            <a:avLst/>
          </a:prstGeom>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5308" y="1264583"/>
            <a:ext cx="739270" cy="70460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3781" y="2240553"/>
            <a:ext cx="741873" cy="754768"/>
          </a:xfrm>
          <a:prstGeom prst="rect">
            <a:avLst/>
          </a:prstGeom>
        </p:spPr>
      </p:pic>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l="33332" t="77942" r="46079"/>
          <a:stretch/>
        </p:blipFill>
        <p:spPr>
          <a:xfrm rot="16200000">
            <a:off x="4056249" y="3105771"/>
            <a:ext cx="776942" cy="741873"/>
          </a:xfrm>
          <a:prstGeom prst="rect">
            <a:avLst/>
          </a:prstGeom>
        </p:spPr>
      </p:pic>
      <p:pic>
        <p:nvPicPr>
          <p:cNvPr id="5" name="Picture 4"/>
          <p:cNvPicPr>
            <a:picLocks noChangeAspect="1"/>
          </p:cNvPicPr>
          <p:nvPr/>
        </p:nvPicPr>
        <p:blipFill rotWithShape="1">
          <a:blip r:embed="rId12" cstate="print">
            <a:extLst>
              <a:ext uri="{28A0092B-C50C-407E-A947-70E740481C1C}">
                <a14:useLocalDpi xmlns:a14="http://schemas.microsoft.com/office/drawing/2010/main" val="0"/>
              </a:ext>
            </a:extLst>
          </a:blip>
          <a:srcRect l="46446" t="18628" r="33273" b="50000"/>
          <a:stretch/>
        </p:blipFill>
        <p:spPr>
          <a:xfrm>
            <a:off x="745281" y="1382028"/>
            <a:ext cx="704020" cy="801917"/>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8572" y="3937872"/>
            <a:ext cx="705332" cy="673461"/>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0672" y="5700519"/>
            <a:ext cx="705332" cy="673461"/>
          </a:xfrm>
          <a:prstGeom prst="rect">
            <a:avLst/>
          </a:prstGeom>
        </p:spPr>
      </p:pic>
      <p:pic>
        <p:nvPicPr>
          <p:cNvPr id="7" name="Picture 6">
            <a:extLst>
              <a:ext uri="{FF2B5EF4-FFF2-40B4-BE49-F238E27FC236}">
                <a16:creationId xmlns:a16="http://schemas.microsoft.com/office/drawing/2014/main" id="{436FBAA1-E604-413A-8115-A68C4F527519}"/>
              </a:ext>
            </a:extLst>
          </p:cNvPr>
          <p:cNvPicPr/>
          <p:nvPr/>
        </p:nvPicPr>
        <p:blipFill>
          <a:blip r:embed="rId13"/>
          <a:stretch>
            <a:fillRect/>
          </a:stretch>
        </p:blipFill>
        <p:spPr>
          <a:xfrm>
            <a:off x="7595939" y="1"/>
            <a:ext cx="7580561" cy="386517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589519" y="7559992"/>
            <a:ext cx="0" cy="212725"/>
          </a:xfrm>
          <a:custGeom>
            <a:avLst/>
            <a:gdLst/>
            <a:ahLst/>
            <a:cxnLst/>
            <a:rect l="l" t="t" r="r" b="b"/>
            <a:pathLst>
              <a:path h="212725">
                <a:moveTo>
                  <a:pt x="0" y="0"/>
                </a:moveTo>
                <a:lnTo>
                  <a:pt x="0" y="212407"/>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6" name="object 6"/>
          <p:cNvSpPr txBox="1"/>
          <p:nvPr/>
        </p:nvSpPr>
        <p:spPr>
          <a:xfrm>
            <a:off x="5412630" y="445125"/>
            <a:ext cx="1087120" cy="382156"/>
          </a:xfrm>
          <a:prstGeom prst="rect">
            <a:avLst/>
          </a:prstGeom>
        </p:spPr>
        <p:txBody>
          <a:bodyPr vert="horz" wrap="square" lIns="0" tIns="12700" rIns="0" bIns="0" rtlCol="0">
            <a:spAutoFit/>
          </a:bodyPr>
          <a:lstStyle/>
          <a:p>
            <a:pPr marL="12700">
              <a:lnSpc>
                <a:spcPct val="100000"/>
              </a:lnSpc>
              <a:spcBef>
                <a:spcPts val="100"/>
              </a:spcBef>
            </a:pPr>
            <a:endParaRPr sz="24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4656137" y="682104"/>
            <a:ext cx="1907365" cy="382156"/>
          </a:xfrm>
          <a:prstGeom prst="rect">
            <a:avLst/>
          </a:prstGeom>
        </p:spPr>
        <p:txBody>
          <a:bodyPr vert="horz" wrap="square" lIns="0" tIns="12700" rIns="0" bIns="0" rtlCol="0">
            <a:spAutoFit/>
          </a:bodyPr>
          <a:lstStyle/>
          <a:p>
            <a:pPr marL="12700">
              <a:lnSpc>
                <a:spcPct val="100000"/>
              </a:lnSpc>
              <a:spcBef>
                <a:spcPts val="100"/>
              </a:spcBef>
            </a:pPr>
            <a:endParaRPr sz="2400" dirty="0">
              <a:latin typeface="Times New Roman" panose="02020603050405020304" pitchFamily="18" charset="0"/>
              <a:cs typeface="Times New Roman" panose="02020603050405020304" pitchFamily="18" charset="0"/>
            </a:endParaRPr>
          </a:p>
        </p:txBody>
      </p:sp>
      <p:sp>
        <p:nvSpPr>
          <p:cNvPr id="16" name="object 16"/>
          <p:cNvSpPr/>
          <p:nvPr/>
        </p:nvSpPr>
        <p:spPr>
          <a:xfrm>
            <a:off x="1587" y="3156267"/>
            <a:ext cx="15175865" cy="4403725"/>
          </a:xfrm>
          <a:custGeom>
            <a:avLst/>
            <a:gdLst/>
            <a:ahLst/>
            <a:cxnLst/>
            <a:rect l="l" t="t" r="r" b="b"/>
            <a:pathLst>
              <a:path w="15175865" h="4403725">
                <a:moveTo>
                  <a:pt x="0" y="4403725"/>
                </a:moveTo>
                <a:lnTo>
                  <a:pt x="15175865" y="4403725"/>
                </a:lnTo>
                <a:lnTo>
                  <a:pt x="15175865" y="0"/>
                </a:lnTo>
                <a:lnTo>
                  <a:pt x="0" y="0"/>
                </a:lnTo>
                <a:lnTo>
                  <a:pt x="0" y="4403725"/>
                </a:lnTo>
                <a:close/>
              </a:path>
            </a:pathLst>
          </a:custGeom>
          <a:solidFill>
            <a:srgbClr val="EDEDEE"/>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7" name="object 17"/>
          <p:cNvSpPr/>
          <p:nvPr/>
        </p:nvSpPr>
        <p:spPr>
          <a:xfrm>
            <a:off x="28143" y="3161029"/>
            <a:ext cx="1188085" cy="1244600"/>
          </a:xfrm>
          <a:custGeom>
            <a:avLst/>
            <a:gdLst/>
            <a:ahLst/>
            <a:cxnLst/>
            <a:rect l="l" t="t" r="r" b="b"/>
            <a:pathLst>
              <a:path w="1188085" h="1244600">
                <a:moveTo>
                  <a:pt x="0" y="1244600"/>
                </a:moveTo>
                <a:lnTo>
                  <a:pt x="1187488" y="1244600"/>
                </a:lnTo>
                <a:lnTo>
                  <a:pt x="1187488" y="0"/>
                </a:lnTo>
                <a:lnTo>
                  <a:pt x="0" y="0"/>
                </a:lnTo>
                <a:lnTo>
                  <a:pt x="0" y="1244600"/>
                </a:lnTo>
                <a:close/>
              </a:path>
            </a:pathLst>
          </a:custGeom>
          <a:solidFill>
            <a:srgbClr val="002060"/>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8" name="object 18"/>
          <p:cNvSpPr/>
          <p:nvPr/>
        </p:nvSpPr>
        <p:spPr>
          <a:xfrm>
            <a:off x="13461" y="3161029"/>
            <a:ext cx="1188085" cy="1244600"/>
          </a:xfrm>
          <a:custGeom>
            <a:avLst/>
            <a:gdLst/>
            <a:ahLst/>
            <a:cxnLst/>
            <a:rect l="l" t="t" r="r" b="b"/>
            <a:pathLst>
              <a:path w="1188085" h="1244600">
                <a:moveTo>
                  <a:pt x="0" y="1244600"/>
                </a:moveTo>
                <a:lnTo>
                  <a:pt x="1187488" y="1244600"/>
                </a:lnTo>
                <a:lnTo>
                  <a:pt x="1187488" y="0"/>
                </a:lnTo>
                <a:lnTo>
                  <a:pt x="0" y="0"/>
                </a:lnTo>
                <a:lnTo>
                  <a:pt x="0" y="1244600"/>
                </a:lnTo>
                <a:close/>
              </a:path>
            </a:pathLst>
          </a:custGeom>
          <a:ln w="12700">
            <a:solidFill>
              <a:srgbClr val="002060"/>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1213420" y="3499918"/>
            <a:ext cx="2492503" cy="566822"/>
          </a:xfrm>
          <a:prstGeom prst="rect">
            <a:avLst/>
          </a:prstGeom>
        </p:spPr>
        <p:txBody>
          <a:bodyPr vert="horz" wrap="square" lIns="0" tIns="12700" rIns="0" bIns="0" rtlCol="0">
            <a:spAutoFit/>
          </a:bodyPr>
          <a:lstStyle/>
          <a:p>
            <a:pPr marL="12700">
              <a:lnSpc>
                <a:spcPct val="100000"/>
              </a:lnSpc>
              <a:spcBef>
                <a:spcPts val="100"/>
              </a:spcBef>
            </a:pPr>
            <a:r>
              <a:rPr lang="en-IN" sz="3600" b="1" dirty="0">
                <a:solidFill>
                  <a:srgbClr val="002060"/>
                </a:solidFill>
                <a:latin typeface="Times New Roman" panose="02020603050405020304" pitchFamily="18" charset="0"/>
                <a:cs typeface="Times New Roman" panose="02020603050405020304" pitchFamily="18" charset="0"/>
              </a:rPr>
              <a:t>EVENTS</a:t>
            </a:r>
            <a:endParaRPr sz="3600" dirty="0">
              <a:solidFill>
                <a:srgbClr val="002060"/>
              </a:solidFill>
              <a:latin typeface="Times New Roman" panose="02020603050405020304" pitchFamily="18" charset="0"/>
              <a:cs typeface="Times New Roman" panose="02020603050405020304" pitchFamily="18" charset="0"/>
            </a:endParaRPr>
          </a:p>
        </p:txBody>
      </p:sp>
      <p:sp>
        <p:nvSpPr>
          <p:cNvPr id="33" name="object 33"/>
          <p:cNvSpPr txBox="1"/>
          <p:nvPr/>
        </p:nvSpPr>
        <p:spPr>
          <a:xfrm>
            <a:off x="318136" y="7526025"/>
            <a:ext cx="1859914" cy="160300"/>
          </a:xfrm>
          <a:prstGeom prst="rect">
            <a:avLst/>
          </a:prstGeom>
        </p:spPr>
        <p:txBody>
          <a:bodyPr vert="horz" wrap="square" lIns="0" tIns="21590" rIns="0" bIns="0" rtlCol="0">
            <a:spAutoFit/>
          </a:bodyPr>
          <a:lstStyle/>
          <a:p>
            <a:pPr marL="12700">
              <a:lnSpc>
                <a:spcPct val="100000"/>
              </a:lnSpc>
              <a:spcBef>
                <a:spcPts val="170"/>
              </a:spcBef>
            </a:pPr>
            <a:r>
              <a:rPr sz="900" b="1" spc="-5" dirty="0" smtClean="0">
                <a:solidFill>
                  <a:srgbClr val="002060"/>
                </a:solidFill>
                <a:latin typeface="Times New Roman" panose="02020603050405020304" pitchFamily="18" charset="0"/>
                <a:cs typeface="Times New Roman" panose="02020603050405020304" pitchFamily="18" charset="0"/>
              </a:rPr>
              <a:t>1</a:t>
            </a:r>
            <a:r>
              <a:rPr lang="en-US" sz="900" b="1" spc="-5" dirty="0">
                <a:solidFill>
                  <a:srgbClr val="002060"/>
                </a:solidFill>
                <a:latin typeface="Times New Roman" panose="02020603050405020304" pitchFamily="18" charset="0"/>
                <a:cs typeface="Times New Roman" panose="02020603050405020304" pitchFamily="18" charset="0"/>
              </a:rPr>
              <a:t>6</a:t>
            </a:r>
            <a:r>
              <a:rPr sz="900" b="1" spc="-5" dirty="0" smtClean="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 </a:t>
            </a:r>
            <a:r>
              <a:rPr lang="en-US" sz="900" spc="-10" dirty="0">
                <a:solidFill>
                  <a:srgbClr val="002060"/>
                </a:solidFill>
                <a:latin typeface="Times New Roman" panose="02020603050405020304" pitchFamily="18" charset="0"/>
                <a:cs typeface="Times New Roman" panose="02020603050405020304" pitchFamily="18" charset="0"/>
              </a:rPr>
              <a:t>B.Tech CSE</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4" name="object 34"/>
          <p:cNvSpPr txBox="1"/>
          <p:nvPr/>
        </p:nvSpPr>
        <p:spPr>
          <a:xfrm>
            <a:off x="13489979" y="7529325"/>
            <a:ext cx="1449070" cy="160300"/>
          </a:xfrm>
          <a:prstGeom prst="rect">
            <a:avLst/>
          </a:prstGeom>
        </p:spPr>
        <p:txBody>
          <a:bodyPr vert="horz" wrap="square" lIns="0" tIns="21590" rIns="0" bIns="0" rtlCol="0">
            <a:spAutoFit/>
          </a:bodyPr>
          <a:lstStyle/>
          <a:p>
            <a:pPr marL="12700">
              <a:lnSpc>
                <a:spcPct val="100000"/>
              </a:lnSpc>
              <a:spcBef>
                <a:spcPts val="170"/>
              </a:spcBef>
            </a:pPr>
            <a:r>
              <a:rPr sz="900" b="0" dirty="0">
                <a:solidFill>
                  <a:srgbClr val="002060"/>
                </a:solidFill>
                <a:latin typeface="Times New Roman" panose="02020603050405020304" pitchFamily="18" charset="0"/>
                <a:cs typeface="Times New Roman" panose="02020603050405020304" pitchFamily="18" charset="0"/>
              </a:rPr>
              <a:t>Placement </a:t>
            </a:r>
            <a:r>
              <a:rPr sz="900" b="0" spc="-5" dirty="0">
                <a:solidFill>
                  <a:srgbClr val="002060"/>
                </a:solidFill>
                <a:latin typeface="Times New Roman" panose="02020603050405020304" pitchFamily="18" charset="0"/>
                <a:cs typeface="Times New Roman" panose="02020603050405020304" pitchFamily="18" charset="0"/>
              </a:rPr>
              <a:t>Brochure 20</a:t>
            </a:r>
            <a:r>
              <a:rPr lang="en-US" sz="900" b="0" spc="-5" dirty="0">
                <a:solidFill>
                  <a:srgbClr val="002060"/>
                </a:solidFill>
                <a:latin typeface="Times New Roman" panose="02020603050405020304" pitchFamily="18" charset="0"/>
                <a:cs typeface="Times New Roman" panose="02020603050405020304" pitchFamily="18" charset="0"/>
              </a:rPr>
              <a:t>20</a:t>
            </a:r>
            <a:r>
              <a:rPr sz="900" b="0" spc="-5" dirty="0">
                <a:solidFill>
                  <a:srgbClr val="002060"/>
                </a:solidFill>
                <a:latin typeface="Times New Roman" panose="02020603050405020304" pitchFamily="18" charset="0"/>
                <a:cs typeface="Times New Roman" panose="02020603050405020304" pitchFamily="18" charset="0"/>
              </a:rPr>
              <a:t> </a:t>
            </a:r>
            <a:r>
              <a:rPr sz="900" b="0" dirty="0">
                <a:solidFill>
                  <a:srgbClr val="002060"/>
                </a:solidFill>
                <a:latin typeface="Times New Roman" panose="02020603050405020304" pitchFamily="18" charset="0"/>
                <a:cs typeface="Times New Roman" panose="02020603050405020304" pitchFamily="18" charset="0"/>
              </a:rPr>
              <a:t>|</a:t>
            </a:r>
            <a:r>
              <a:rPr sz="900" b="0" spc="-85" dirty="0">
                <a:solidFill>
                  <a:srgbClr val="002060"/>
                </a:solidFill>
                <a:latin typeface="Times New Roman" panose="02020603050405020304" pitchFamily="18" charset="0"/>
                <a:cs typeface="Times New Roman" panose="02020603050405020304" pitchFamily="18" charset="0"/>
              </a:rPr>
              <a:t> </a:t>
            </a:r>
            <a:r>
              <a:rPr sz="900" b="1" spc="-5" dirty="0" smtClean="0">
                <a:solidFill>
                  <a:srgbClr val="002060"/>
                </a:solidFill>
                <a:latin typeface="Times New Roman" panose="02020603050405020304" pitchFamily="18" charset="0"/>
                <a:cs typeface="Times New Roman" panose="02020603050405020304" pitchFamily="18" charset="0"/>
              </a:rPr>
              <a:t>1</a:t>
            </a:r>
            <a:r>
              <a:rPr lang="en-US" sz="900" b="1" spc="-5" dirty="0">
                <a:solidFill>
                  <a:srgbClr val="002060"/>
                </a:solidFill>
                <a:latin typeface="Times New Roman" panose="02020603050405020304" pitchFamily="18" charset="0"/>
                <a:cs typeface="Times New Roman" panose="02020603050405020304" pitchFamily="18" charset="0"/>
              </a:rPr>
              <a:t>7</a:t>
            </a:r>
            <a:endParaRPr sz="900" dirty="0">
              <a:solidFill>
                <a:srgbClr val="002060"/>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2165131" y="7558258"/>
            <a:ext cx="11251087"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6" name="Rectangle 35"/>
          <p:cNvSpPr/>
          <p:nvPr/>
        </p:nvSpPr>
        <p:spPr>
          <a:xfrm>
            <a:off x="0" y="7558258"/>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7" name="Rectangle 36"/>
          <p:cNvSpPr/>
          <p:nvPr/>
        </p:nvSpPr>
        <p:spPr>
          <a:xfrm>
            <a:off x="14982189" y="7529543"/>
            <a:ext cx="196850" cy="1773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6D4C403-29C7-4390-A3A9-7FA6156EAFE9}"/>
              </a:ext>
            </a:extLst>
          </p:cNvPr>
          <p:cNvPicPr/>
          <p:nvPr/>
        </p:nvPicPr>
        <p:blipFill>
          <a:blip r:embed="rId2" cstate="print"/>
          <a:stretch>
            <a:fillRect/>
          </a:stretch>
        </p:blipFill>
        <p:spPr>
          <a:xfrm>
            <a:off x="7731334" y="-317"/>
            <a:ext cx="7440262" cy="3156584"/>
          </a:xfrm>
          <a:prstGeom prst="rect">
            <a:avLst/>
          </a:prstGeom>
        </p:spPr>
      </p:pic>
      <p:sp>
        <p:nvSpPr>
          <p:cNvPr id="9" name="TextBox 8">
            <a:extLst>
              <a:ext uri="{FF2B5EF4-FFF2-40B4-BE49-F238E27FC236}">
                <a16:creationId xmlns:a16="http://schemas.microsoft.com/office/drawing/2014/main" id="{3A3CA2F5-FD2B-4FAB-B593-4CD189986259}"/>
              </a:ext>
            </a:extLst>
          </p:cNvPr>
          <p:cNvSpPr txBox="1"/>
          <p:nvPr/>
        </p:nvSpPr>
        <p:spPr>
          <a:xfrm>
            <a:off x="115393" y="4503952"/>
            <a:ext cx="7474126" cy="2893100"/>
          </a:xfrm>
          <a:prstGeom prst="rect">
            <a:avLst/>
          </a:prstGeom>
          <a:noFill/>
        </p:spPr>
        <p:txBody>
          <a:bodyPr wrap="square" rtlCol="0">
            <a:spAutoFit/>
          </a:bodyPr>
          <a:lstStyle/>
          <a:p>
            <a:pPr marL="285750" indent="-285750">
              <a:buFont typeface="Wingdings" panose="05000000000000000000" pitchFamily="2" charset="2"/>
              <a:buChar char="q"/>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PRAVESH EVENT</a:t>
            </a:r>
          </a:p>
          <a:p>
            <a:pPr algn="just"/>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Students of the Department of Information Technology organized the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Prayesh</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fest on the</a:t>
            </a:r>
          </a:p>
          <a:p>
            <a:pPr algn="just"/>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eve of shifting of  the Department to Tulmulla Campus.</a:t>
            </a:r>
          </a:p>
          <a:p>
            <a:pPr marL="171450" indent="-171450">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Expert Lecture delivered by Er. Ashiq Hussain, Joint Director, NIELIT on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Issues in Networks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for the students of M. Tech. IT on 10/10/2017</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Expert Lecture delivered by Dr. Asif Assad, faculty at IUST on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Genetic Algorithm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on 7/3/2018 </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Department of Information Technology in Collaboration with JKEDI Organized one Day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Awareness Programme on  Entrepreneurship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for the students of M.Tech. IT and B.Tech. CSE on 11/4/2018 </a:t>
            </a:r>
            <a:endParaRPr lang="en-US" sz="1200" dirty="0"/>
          </a:p>
          <a:p>
            <a:pPr marL="171450" indent="-171450">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Extension Lecture by Dr. M. J. </a:t>
            </a:r>
            <a:r>
              <a:rPr lang="en-US" sz="1200" dirty="0" err="1">
                <a:latin typeface="Times New Roman" panose="02020603050405020304" pitchFamily="18" charset="0"/>
                <a:cs typeface="Times New Roman" panose="02020603050405020304" pitchFamily="18" charset="0"/>
              </a:rPr>
              <a:t>Zarabi</a:t>
            </a:r>
            <a:r>
              <a:rPr lang="en-US" sz="1200" dirty="0">
                <a:latin typeface="Times New Roman" panose="02020603050405020304" pitchFamily="18" charset="0"/>
                <a:cs typeface="Times New Roman" panose="02020603050405020304" pitchFamily="18" charset="0"/>
              </a:rPr>
              <a:t>, Chairman Board of </a:t>
            </a:r>
            <a:r>
              <a:rPr lang="en-US" sz="1200" dirty="0" smtClean="0">
                <a:latin typeface="Times New Roman" panose="02020603050405020304" pitchFamily="18" charset="0"/>
                <a:cs typeface="Times New Roman" panose="02020603050405020304" pitchFamily="18" charset="0"/>
              </a:rPr>
              <a:t>Governors, </a:t>
            </a:r>
            <a:r>
              <a:rPr lang="en-US" sz="1200" dirty="0">
                <a:latin typeface="Times New Roman" panose="02020603050405020304" pitchFamily="18" charset="0"/>
                <a:cs typeface="Times New Roman" panose="02020603050405020304" pitchFamily="18" charset="0"/>
              </a:rPr>
              <a:t>NIT, Srinagar and chairman </a:t>
            </a:r>
            <a:r>
              <a:rPr lang="en-US" sz="1200" dirty="0" err="1">
                <a:latin typeface="Times New Roman" panose="02020603050405020304" pitchFamily="18" charset="0"/>
                <a:cs typeface="Times New Roman" panose="02020603050405020304" pitchFamily="18" charset="0"/>
              </a:rPr>
              <a:t>Masamb</a:t>
            </a:r>
            <a:r>
              <a:rPr lang="en-US" sz="1200" dirty="0">
                <a:latin typeface="Times New Roman" panose="02020603050405020304" pitchFamily="18" charset="0"/>
                <a:cs typeface="Times New Roman" panose="02020603050405020304" pitchFamily="18" charset="0"/>
              </a:rPr>
              <a:t> Electronic Systems- Noida on 7/10/2015. </a:t>
            </a:r>
          </a:p>
          <a:p>
            <a:pPr marL="171450" indent="-171450">
              <a:buFont typeface="Wingdings" panose="05000000000000000000" pitchFamily="2" charset="2"/>
              <a:buChar char="q"/>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Organized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two Webinars on “</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Education &amp; Higher Purpose”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and</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From Dissention to Elation at Work”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on 27/7/2020 and 12/8/2020 respectively. Lectures were delivered by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Dr.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Tasaduq</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H. Mir, M.D UT Southwestern Medical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Center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Dallas,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Taxas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USA</a:t>
            </a:r>
          </a:p>
          <a:p>
            <a:pPr marL="171450" indent="-171450">
              <a:buFont typeface="Wingdings" panose="05000000000000000000" pitchFamily="2" charset="2"/>
              <a:buChar char="q"/>
            </a:pP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endParaRPr lang="en-IN" sz="13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CDB1C65-5425-4826-A8F0-3630FED9A560}"/>
              </a:ext>
            </a:extLst>
          </p:cNvPr>
          <p:cNvSpPr txBox="1"/>
          <p:nvPr/>
        </p:nvSpPr>
        <p:spPr>
          <a:xfrm>
            <a:off x="7412130" y="3423084"/>
            <a:ext cx="7568472" cy="4226798"/>
          </a:xfrm>
          <a:prstGeom prst="rect">
            <a:avLst/>
          </a:prstGeom>
          <a:noFill/>
        </p:spPr>
        <p:txBody>
          <a:bodyPr wrap="square" rtlCol="0">
            <a:spAutoFit/>
          </a:bodyPr>
          <a:lstStyle/>
          <a:p>
            <a:pPr marL="628650" marR="155575" indent="-171450">
              <a:spcAft>
                <a:spcPts val="1000"/>
              </a:spcAf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Extension Lecture on "IT Job Prospects"  by Mr. Mr. </a:t>
            </a:r>
            <a:r>
              <a:rPr lang="en-US" sz="1200" dirty="0" err="1">
                <a:latin typeface="Times New Roman" panose="02020603050405020304" pitchFamily="18" charset="0"/>
                <a:cs typeface="Times New Roman" panose="02020603050405020304" pitchFamily="18" charset="0"/>
              </a:rPr>
              <a:t>Payam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Irani</a:t>
            </a:r>
            <a:r>
              <a:rPr lang="en-US" sz="1200" dirty="0">
                <a:latin typeface="Times New Roman" panose="02020603050405020304" pitchFamily="18" charset="0"/>
                <a:cs typeface="Times New Roman" panose="02020603050405020304" pitchFamily="18" charset="0"/>
              </a:rPr>
              <a:t>, Sr. Oracle e Business suit Analyst working in "Image Communication", </a:t>
            </a:r>
            <a:r>
              <a:rPr lang="en-US" sz="1200" dirty="0" smtClean="0">
                <a:latin typeface="Times New Roman" panose="02020603050405020304" pitchFamily="18" charset="0"/>
                <a:cs typeface="Times New Roman" panose="02020603050405020304" pitchFamily="18" charset="0"/>
              </a:rPr>
              <a:t>Toronto, </a:t>
            </a:r>
            <a:r>
              <a:rPr lang="en-US" sz="1200" dirty="0">
                <a:latin typeface="Times New Roman" panose="02020603050405020304" pitchFamily="18" charset="0"/>
                <a:cs typeface="Times New Roman" panose="02020603050405020304" pitchFamily="18" charset="0"/>
              </a:rPr>
              <a:t>Canada on </a:t>
            </a:r>
            <a:r>
              <a:rPr lang="en-US" sz="1200" dirty="0" smtClean="0">
                <a:latin typeface="Times New Roman" panose="02020603050405020304" pitchFamily="18" charset="0"/>
                <a:cs typeface="Times New Roman" panose="02020603050405020304" pitchFamily="18" charset="0"/>
              </a:rPr>
              <a:t>4/5/2016</a:t>
            </a:r>
          </a:p>
          <a:p>
            <a:pPr marL="628650" marR="155575" indent="-171450">
              <a:spcAft>
                <a:spcPts val="1000"/>
              </a:spcAft>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 </a:t>
            </a:r>
            <a:r>
              <a:rPr lang="en-US" sz="12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IT Organized awareness programme on  “</a:t>
            </a: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MOOCs/ SWAYAM</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on 9/5/2019. Dr. Heena Basharat, Assistant Professor Department of Law,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UoK</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Mr. Tariq Abdullah, Producer EMMRC, University of Kashmir were the resources persons. </a:t>
            </a:r>
            <a:r>
              <a:rPr lang="en-US" sz="12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Representatives </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all the Departments and various sections of the University participated in the event.</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628650" marR="155575" indent="-171450">
              <a:spcAft>
                <a:spcPts val="1000"/>
              </a:spcAft>
              <a:buFont typeface="Wingdings" panose="05000000000000000000" pitchFamily="2" charset="2"/>
              <a:buChar char="q"/>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expert Lectures on "</a:t>
            </a: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Nano Technology &amp; Nano Robotics</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Dr. Rajiv Kumar </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(Scientist at DRDO, International Advisor Scientist Elsevier USA and former faculty at Delhi University) </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Prof.  A. M  Shah ( Professor in the Department of Physics, NIT- Srinagar,  was held in the Department of Information Technology on  23/5/2019. </a:t>
            </a:r>
          </a:p>
          <a:p>
            <a:pPr marL="628650" marR="155575" indent="-171450">
              <a:spcAft>
                <a:spcPts val="1000"/>
              </a:spcAft>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Organized Webinar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Artificial Intelligence, ML &amp; VR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in collaboration with Sofcon India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Pvt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Ltd. Delhi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on 23rd June, 2020 for the students and faculty members of the </a:t>
            </a: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Department</a:t>
            </a:r>
          </a:p>
          <a:p>
            <a:pPr marL="628650" marR="155575" indent="-171450">
              <a:spcAft>
                <a:spcPts val="1000"/>
              </a:spcAf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Director IIT </a:t>
            </a:r>
            <a:r>
              <a:rPr lang="en-US" sz="1200" dirty="0" err="1">
                <a:latin typeface="Times New Roman" panose="02020603050405020304" pitchFamily="18" charset="0"/>
                <a:cs typeface="Times New Roman" panose="02020603050405020304" pitchFamily="18" charset="0"/>
              </a:rPr>
              <a:t>Kharagpur</a:t>
            </a:r>
            <a:r>
              <a:rPr lang="en-US" sz="1200" dirty="0">
                <a:latin typeface="Times New Roman" panose="02020603050405020304" pitchFamily="18" charset="0"/>
                <a:cs typeface="Times New Roman" panose="02020603050405020304" pitchFamily="18" charset="0"/>
              </a:rPr>
              <a:t> Prof. P. P. </a:t>
            </a:r>
            <a:r>
              <a:rPr lang="en-US" sz="1200" dirty="0" err="1">
                <a:latin typeface="Times New Roman" panose="02020603050405020304" pitchFamily="18" charset="0"/>
                <a:cs typeface="Times New Roman" panose="02020603050405020304" pitchFamily="18" charset="0"/>
              </a:rPr>
              <a:t>Chakarborty</a:t>
            </a:r>
            <a:r>
              <a:rPr lang="en-US" sz="1200" dirty="0">
                <a:latin typeface="Times New Roman" panose="02020603050405020304" pitchFamily="18" charset="0"/>
                <a:cs typeface="Times New Roman" panose="02020603050405020304" pitchFamily="18" charset="0"/>
              </a:rPr>
              <a:t>, interacted with the students and faculty members of the Department of Information Technology on 9/5/2016 at Nowgam Campus of CUK. In his address Prof. P. P. </a:t>
            </a:r>
            <a:r>
              <a:rPr lang="en-US" sz="1200" dirty="0" err="1">
                <a:latin typeface="Times New Roman" panose="02020603050405020304" pitchFamily="18" charset="0"/>
                <a:cs typeface="Times New Roman" panose="02020603050405020304" pitchFamily="18" charset="0"/>
              </a:rPr>
              <a:t>Chakarborty</a:t>
            </a:r>
            <a:r>
              <a:rPr lang="en-US" sz="1200" dirty="0">
                <a:latin typeface="Times New Roman" panose="02020603050405020304" pitchFamily="18" charset="0"/>
                <a:cs typeface="Times New Roman" panose="02020603050405020304" pitchFamily="18" charset="0"/>
              </a:rPr>
              <a:t> talked about different projects that are being perused at IIT </a:t>
            </a:r>
            <a:r>
              <a:rPr lang="en-US" sz="1200" dirty="0" err="1">
                <a:latin typeface="Times New Roman" panose="02020603050405020304" pitchFamily="18" charset="0"/>
                <a:cs typeface="Times New Roman" panose="02020603050405020304" pitchFamily="18" charset="0"/>
              </a:rPr>
              <a:t>khargpur</a:t>
            </a:r>
            <a:r>
              <a:rPr lang="en-US" sz="1200" dirty="0">
                <a:latin typeface="Times New Roman" panose="02020603050405020304" pitchFamily="18" charset="0"/>
                <a:cs typeface="Times New Roman" panose="02020603050405020304" pitchFamily="18" charset="0"/>
              </a:rPr>
              <a:t>  which include Signal &amp; System in life Science, Future of Cities, Science &amp; Heritage, Food Security, GIAN and National Digital Library etc.</a:t>
            </a:r>
          </a:p>
          <a:p>
            <a:pPr marL="628650" marR="155575" indent="-171450">
              <a:spcAft>
                <a:spcPts val="1000"/>
              </a:spcAft>
              <a:buFont typeface="Wingdings" panose="05000000000000000000" pitchFamily="2" charset="2"/>
              <a:buChar char="q"/>
            </a:pP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651" r="503"/>
          <a:stretch/>
        </p:blipFill>
        <p:spPr>
          <a:xfrm>
            <a:off x="28143" y="0"/>
            <a:ext cx="7636307" cy="3159888"/>
          </a:xfrm>
          <a:prstGeom prst="rect">
            <a:avLst/>
          </a:prstGeom>
        </p:spPr>
      </p:pic>
      <p:sp>
        <p:nvSpPr>
          <p:cNvPr id="22" name="object 2"/>
          <p:cNvSpPr/>
          <p:nvPr/>
        </p:nvSpPr>
        <p:spPr>
          <a:xfrm flipH="1">
            <a:off x="7668141" y="-16658"/>
            <a:ext cx="45719" cy="7686325"/>
          </a:xfrm>
          <a:custGeom>
            <a:avLst/>
            <a:gdLst/>
            <a:ahLst/>
            <a:cxnLst/>
            <a:rect l="l" t="t" r="r" b="b"/>
            <a:pathLst>
              <a:path h="7772400">
                <a:moveTo>
                  <a:pt x="0" y="0"/>
                </a:moveTo>
                <a:lnTo>
                  <a:pt x="0" y="7772400"/>
                </a:lnTo>
              </a:path>
            </a:pathLst>
          </a:custGeom>
          <a:ln w="3175">
            <a:solidFill>
              <a:srgbClr val="4C4D4F"/>
            </a:solidFill>
          </a:ln>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3345</TotalTime>
  <Words>2865</Words>
  <Application>Microsoft Office PowerPoint</Application>
  <PresentationFormat>Custom</PresentationFormat>
  <Paragraphs>349</Paragraphs>
  <Slides>16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Segoe UI</vt:lpstr>
      <vt:lpstr>Segoe UI Black</vt:lpstr>
      <vt:lpstr>Segoe UI Light</vt:lpstr>
      <vt:lpstr>Segoe UI Semilight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 ABOUT</vt:lpstr>
      <vt:lpstr>PowerPoint Presentation</vt:lpstr>
      <vt:lpstr>PowerPoint Presentation</vt:lpstr>
      <vt:lpstr>PowerPoint Presentation</vt:lpstr>
      <vt:lpstr>RESOURCES</vt:lpstr>
      <vt:lpstr>ELECTRONICS LAB</vt:lpstr>
      <vt:lpstr>STUDENT</vt:lpstr>
      <vt:lpstr>PowerPoint Presentation</vt:lpstr>
      <vt:lpstr>CO-CURRICULAR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PLACEMENT</dc:title>
  <dc:creator>mohammad moazum wani</dc:creator>
  <cp:lastModifiedBy>mohammad moazum wani</cp:lastModifiedBy>
  <cp:revision>201</cp:revision>
  <dcterms:created xsi:type="dcterms:W3CDTF">2020-09-17T17:31:42Z</dcterms:created>
  <dcterms:modified xsi:type="dcterms:W3CDTF">2020-09-25T13:01:30Z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2016-11-15T00:00:00Z</vt:filetime>
  </property>
  <property fmtid="{D5CDD505-2E9C-101B-9397-08002B2CF9AE}" pid="3" name="Creator">
    <vt:lpwstr>Adobe InDesign CS6 (Windows)</vt:lpwstr>
  </property>
  <property fmtid="{D5CDD505-2E9C-101B-9397-08002B2CF9AE}" pid="4" name="LastSaved">
    <vt:filetime>2020-09-17T00:00:00Z</vt:filetime>
  </property>
</Properties>
</file>